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64" r:id="rId5"/>
    <p:sldId id="265" r:id="rId6"/>
    <p:sldId id="266" r:id="rId7"/>
    <p:sldId id="267" r:id="rId8"/>
    <p:sldId id="268" r:id="rId9"/>
    <p:sldId id="269" r:id="rId10"/>
    <p:sldId id="274" r:id="rId11"/>
    <p:sldId id="271" r:id="rId12"/>
    <p:sldId id="272" r:id="rId13"/>
    <p:sldId id="273" r:id="rId14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4362"/>
    <a:srgbClr val="D4314F"/>
    <a:srgbClr val="DF2B4F"/>
    <a:srgbClr val="1D1F1F"/>
    <a:srgbClr val="FFE7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60" d="100"/>
          <a:sy n="160" d="100"/>
        </p:scale>
        <p:origin x="204" y="-12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9" d="100"/>
          <a:sy n="89" d="100"/>
        </p:scale>
        <p:origin x="-3846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A3EED4-A98C-42BA-B915-51924245DCBA}" type="datetimeFigureOut">
              <a:rPr lang="fr-FR" smtClean="0"/>
              <a:t>30/10/2024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 smtClean="0"/>
              <a:t>Essai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DD53A8-DE37-41FB-85F9-9DB9CF4282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582960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6EF626-96AE-3244-88B4-695DA9067ADB}" type="datetimeFigureOut">
              <a:rPr lang="fr-FR" smtClean="0"/>
              <a:t>30/10/2024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 smtClean="0"/>
              <a:t>Essai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F228B7-EAD1-D447-A503-7CBBAA3041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326856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Volumes/Partage/EnCours/Divers/1609016ALHABI_AngersLoireHabitatLogCharte/T_PPT_ALH/BasesImages/Page1_ALH.jpg" TargetMode="External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Volumes/Partage/EnCours/Divers/1609016ALHABI_AngersLoireHabitatLogCharte/T_PPT_ALH/BasesImages/Page3&amp;5_ALH.jpg" TargetMode="External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Volumes/Partage/EnCours/Divers/1609016ALHABI_AngersLoireHabitatLogCharte/T_PPT_ALH/BasesImages/Page3&amp;5_ALH.jpg" TargetMode="External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Volumes/Partage/EnCours/Divers/1609016ALHABI_AngersLoireHabitatLogCharte/T_PPT_ALH/BasesImages/Page6gris_ALH.jpg" TargetMode="External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age1_ALH.jpg" descr="/Volumes/Partage/EnCours/Divers/1609016ALHABI_AngersLoireHabitatLogCharte/T_PPT_ALH/BasesImages/Page1_ALH.jpg"/>
          <p:cNvPicPr>
            <a:picLocks noChangeAspect="1"/>
          </p:cNvPicPr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Espace réservé du texte 9"/>
          <p:cNvSpPr>
            <a:spLocks noGrp="1"/>
          </p:cNvSpPr>
          <p:nvPr>
            <p:ph type="body" sz="quarter" idx="14"/>
          </p:nvPr>
        </p:nvSpPr>
        <p:spPr>
          <a:xfrm>
            <a:off x="1205999" y="4464000"/>
            <a:ext cx="7305851" cy="177593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70000"/>
              </a:lnSpc>
              <a:buFontTx/>
              <a:buNone/>
              <a:defRPr sz="4000" b="1" i="0">
                <a:solidFill>
                  <a:srgbClr val="FFFFFF"/>
                </a:solidFill>
              </a:defRPr>
            </a:lvl1pPr>
            <a:lvl2pPr marL="0" indent="0">
              <a:lnSpc>
                <a:spcPct val="80000"/>
              </a:lnSpc>
              <a:buFontTx/>
              <a:buNone/>
              <a:defRPr sz="3000" b="0">
                <a:solidFill>
                  <a:srgbClr val="FFFFFF"/>
                </a:solidFill>
              </a:defRPr>
            </a:lvl2pPr>
            <a:lvl3pPr marL="914400" indent="0">
              <a:buFontTx/>
              <a:buNone/>
              <a:defRPr/>
            </a:lvl3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0" name="Espace réservé du texte 9"/>
          <p:cNvSpPr>
            <a:spLocks noGrp="1"/>
          </p:cNvSpPr>
          <p:nvPr>
            <p:ph type="body" sz="quarter" idx="15" hasCustomPrompt="1"/>
          </p:nvPr>
        </p:nvSpPr>
        <p:spPr>
          <a:xfrm>
            <a:off x="6561668" y="1018071"/>
            <a:ext cx="1950183" cy="353532"/>
          </a:xfrm>
          <a:prstGeom prst="rect">
            <a:avLst/>
          </a:prstGeom>
        </p:spPr>
        <p:txBody>
          <a:bodyPr lIns="0" tIns="0" rIns="0" bIns="0"/>
          <a:lstStyle>
            <a:lvl1pPr marL="0" indent="0" algn="r">
              <a:lnSpc>
                <a:spcPct val="70000"/>
              </a:lnSpc>
              <a:buFontTx/>
              <a:buNone/>
              <a:defRPr sz="1500" b="1" i="0">
                <a:solidFill>
                  <a:srgbClr val="FFFFFF"/>
                </a:solidFill>
              </a:defRPr>
            </a:lvl1pPr>
            <a:lvl2pPr marL="0" indent="0" algn="r">
              <a:lnSpc>
                <a:spcPct val="80000"/>
              </a:lnSpc>
              <a:buFontTx/>
              <a:buNone/>
              <a:defRPr sz="1000" b="0">
                <a:solidFill>
                  <a:srgbClr val="FFFFFF"/>
                </a:solidFill>
              </a:defRPr>
            </a:lvl2pPr>
            <a:lvl3pPr marL="914400" indent="0">
              <a:buFontTx/>
              <a:buNone/>
              <a:defRPr/>
            </a:lvl3pPr>
          </a:lstStyle>
          <a:p>
            <a:pPr lvl="0"/>
            <a:r>
              <a:rPr lang="fr-FR" dirty="0" smtClean="0"/>
              <a:t>juin 17</a:t>
            </a:r>
          </a:p>
        </p:txBody>
      </p:sp>
    </p:spTree>
    <p:extLst>
      <p:ext uri="{BB962C8B-B14F-4D97-AF65-F5344CB8AC3E}">
        <p14:creationId xmlns:p14="http://schemas.microsoft.com/office/powerpoint/2010/main" val="5698951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cteur droit 6"/>
          <p:cNvCxnSpPr/>
          <p:nvPr userDrawn="1"/>
        </p:nvCxnSpPr>
        <p:spPr>
          <a:xfrm>
            <a:off x="1206000" y="1476000"/>
            <a:ext cx="7281334" cy="0"/>
          </a:xfrm>
          <a:prstGeom prst="line">
            <a:avLst/>
          </a:prstGeom>
          <a:ln w="6350" cap="rnd" cmpd="sng">
            <a:solidFill>
              <a:srgbClr val="E94362"/>
            </a:solidFill>
            <a:prstDash val="sysDash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 userDrawn="1"/>
        </p:nvCxnSpPr>
        <p:spPr>
          <a:xfrm>
            <a:off x="1206000" y="6174000"/>
            <a:ext cx="7281334" cy="0"/>
          </a:xfrm>
          <a:prstGeom prst="line">
            <a:avLst/>
          </a:prstGeom>
          <a:ln w="6350" cap="rnd" cmpd="sng">
            <a:solidFill>
              <a:srgbClr val="E94362"/>
            </a:solidFill>
            <a:prstDash val="sysDash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Espace réservé du texte 19"/>
          <p:cNvSpPr>
            <a:spLocks noGrp="1"/>
          </p:cNvSpPr>
          <p:nvPr>
            <p:ph type="body" sz="quarter" idx="17" hasCustomPrompt="1"/>
          </p:nvPr>
        </p:nvSpPr>
        <p:spPr>
          <a:xfrm>
            <a:off x="1206000" y="668868"/>
            <a:ext cx="5702800" cy="685792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buNone/>
              <a:defRPr sz="2300" b="1">
                <a:solidFill>
                  <a:srgbClr val="E94362"/>
                </a:solidFill>
              </a:defRPr>
            </a:lvl1pPr>
          </a:lstStyle>
          <a:p>
            <a:pPr lvl="0"/>
            <a:r>
              <a:rPr lang="fr-FR" dirty="0" smtClean="0"/>
              <a:t>SOMMAIRE</a:t>
            </a:r>
          </a:p>
        </p:txBody>
      </p:sp>
      <p:sp>
        <p:nvSpPr>
          <p:cNvPr id="22" name="ZoneTexte 21"/>
          <p:cNvSpPr txBox="1"/>
          <p:nvPr userDrawn="1"/>
        </p:nvSpPr>
        <p:spPr>
          <a:xfrm>
            <a:off x="8170334" y="6282000"/>
            <a:ext cx="308533" cy="18573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fr-FR" sz="1000" b="1" dirty="0" smtClean="0"/>
              <a:t>P</a:t>
            </a:r>
            <a:fld id="{B58CAE9D-7846-624D-B16B-29948B00555A}" type="slidenum">
              <a:rPr lang="fr-FR" sz="1000" b="1" smtClean="0"/>
              <a:pPr algn="r"/>
              <a:t>‹N°›</a:t>
            </a:fld>
            <a:endParaRPr lang="fr-FR" sz="1000" b="1" dirty="0"/>
          </a:p>
        </p:txBody>
      </p:sp>
      <p:sp>
        <p:nvSpPr>
          <p:cNvPr id="24" name="Espace réservé du texte 23"/>
          <p:cNvSpPr>
            <a:spLocks noGrp="1"/>
          </p:cNvSpPr>
          <p:nvPr>
            <p:ph type="body" sz="quarter" idx="18" hasCustomPrompt="1"/>
          </p:nvPr>
        </p:nvSpPr>
        <p:spPr>
          <a:xfrm>
            <a:off x="1205999" y="1871134"/>
            <a:ext cx="7272867" cy="3944268"/>
          </a:xfrm>
          <a:prstGeom prst="rect">
            <a:avLst/>
          </a:prstGeom>
        </p:spPr>
        <p:txBody>
          <a:bodyPr vert="horz" lIns="0" rIns="0" bIns="0"/>
          <a:lstStyle>
            <a:lvl1pPr marL="0" indent="-234000">
              <a:lnSpc>
                <a:spcPct val="110000"/>
              </a:lnSpc>
              <a:spcBef>
                <a:spcPts val="0"/>
              </a:spcBef>
              <a:defRPr sz="2500" b="0" baseline="0"/>
            </a:lvl1pPr>
          </a:lstStyle>
          <a:p>
            <a:pPr lvl="0"/>
            <a:r>
              <a:rPr lang="fr-FR" dirty="0" smtClean="0"/>
              <a:t>Contenu du sommaire</a:t>
            </a:r>
          </a:p>
        </p:txBody>
      </p:sp>
      <p:sp>
        <p:nvSpPr>
          <p:cNvPr id="30" name="Espace réservé du texte 8"/>
          <p:cNvSpPr>
            <a:spLocks noGrp="1"/>
          </p:cNvSpPr>
          <p:nvPr>
            <p:ph type="body" sz="quarter" idx="15" hasCustomPrompt="1"/>
          </p:nvPr>
        </p:nvSpPr>
        <p:spPr>
          <a:xfrm>
            <a:off x="1206000" y="6282000"/>
            <a:ext cx="6964334" cy="18573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000" b="1" baseline="0">
                <a:solidFill>
                  <a:srgbClr val="E94362"/>
                </a:solidFill>
              </a:defRPr>
            </a:lvl1pPr>
            <a:lvl2pPr marL="1692000" indent="0">
              <a:lnSpc>
                <a:spcPct val="100000"/>
              </a:lnSpc>
              <a:spcBef>
                <a:spcPts val="0"/>
              </a:spcBef>
              <a:buNone/>
              <a:defRPr sz="1000" b="1" baseline="0">
                <a:solidFill>
                  <a:srgbClr val="E94362"/>
                </a:solidFill>
              </a:defRPr>
            </a:lvl2pPr>
          </a:lstStyle>
          <a:p>
            <a:r>
              <a:rPr lang="fr-FR" dirty="0" smtClean="0"/>
              <a:t>Mon logement en vente en 2023</a:t>
            </a:r>
            <a:endParaRPr lang="fr-FR" dirty="0"/>
          </a:p>
        </p:txBody>
      </p:sp>
      <p:pic>
        <p:nvPicPr>
          <p:cNvPr id="9" name="Picture 2" descr="S:\-DEPMNT-\Logo et charte graphique 2017\Logo\JPG PC\T-LogoALH-Q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4144" y="688798"/>
            <a:ext cx="1294721" cy="647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15114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calaire préambu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age3&amp;5_ALH.jpg" descr="/Volumes/Partage/EnCours/Divers/1609016ALHABI_AngersLoireHabitatLogCharte/T_PPT_ALH/BasesImages/Page3&amp;5_ALH.jpg"/>
          <p:cNvPicPr>
            <a:picLocks noChangeAspect="1"/>
          </p:cNvPicPr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cxnSp>
        <p:nvCxnSpPr>
          <p:cNvPr id="9" name="Connecteur droit 8"/>
          <p:cNvCxnSpPr/>
          <p:nvPr userDrawn="1"/>
        </p:nvCxnSpPr>
        <p:spPr>
          <a:xfrm>
            <a:off x="1206000" y="1476000"/>
            <a:ext cx="7281334" cy="0"/>
          </a:xfrm>
          <a:prstGeom prst="line">
            <a:avLst/>
          </a:prstGeom>
          <a:ln w="6350" cap="rnd" cmpd="sng">
            <a:solidFill>
              <a:schemeClr val="bg1"/>
            </a:solidFill>
            <a:prstDash val="sysDash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Espace réservé du texte 9"/>
          <p:cNvSpPr>
            <a:spLocks noGrp="1"/>
          </p:cNvSpPr>
          <p:nvPr>
            <p:ph type="body" sz="quarter" idx="14" hasCustomPrompt="1"/>
          </p:nvPr>
        </p:nvSpPr>
        <p:spPr>
          <a:xfrm>
            <a:off x="1205999" y="3646799"/>
            <a:ext cx="7305851" cy="259313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70000"/>
              </a:lnSpc>
              <a:buFontTx/>
              <a:buNone/>
              <a:defRPr sz="4000" b="0" i="0">
                <a:solidFill>
                  <a:srgbClr val="FFFFFF"/>
                </a:solidFill>
              </a:defRPr>
            </a:lvl1pPr>
            <a:lvl2pPr marL="0" indent="0">
              <a:lnSpc>
                <a:spcPct val="80000"/>
              </a:lnSpc>
              <a:buFontTx/>
              <a:buNone/>
              <a:defRPr sz="3000" b="0">
                <a:solidFill>
                  <a:srgbClr val="FFFFFF"/>
                </a:solidFill>
              </a:defRPr>
            </a:lvl2pPr>
            <a:lvl3pPr marL="914400" indent="0">
              <a:buFontTx/>
              <a:buNone/>
              <a:defRPr/>
            </a:lvl3pPr>
          </a:lstStyle>
          <a:p>
            <a:pPr lvl="0"/>
            <a:r>
              <a:rPr lang="fr-FR" dirty="0" smtClean="0"/>
              <a:t>PRÉAMBULE</a:t>
            </a:r>
          </a:p>
        </p:txBody>
      </p:sp>
    </p:spTree>
    <p:extLst>
      <p:ext uri="{BB962C8B-B14F-4D97-AF65-F5344CB8AC3E}">
        <p14:creationId xmlns:p14="http://schemas.microsoft.com/office/powerpoint/2010/main" val="3384525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Préambu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cteur droit 6"/>
          <p:cNvCxnSpPr/>
          <p:nvPr userDrawn="1"/>
        </p:nvCxnSpPr>
        <p:spPr>
          <a:xfrm>
            <a:off x="1206000" y="1476000"/>
            <a:ext cx="7281334" cy="0"/>
          </a:xfrm>
          <a:prstGeom prst="line">
            <a:avLst/>
          </a:prstGeom>
          <a:ln w="6350" cap="rnd" cmpd="sng">
            <a:solidFill>
              <a:srgbClr val="E94362"/>
            </a:solidFill>
            <a:prstDash val="sysDash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 userDrawn="1"/>
        </p:nvCxnSpPr>
        <p:spPr>
          <a:xfrm>
            <a:off x="1206000" y="6174000"/>
            <a:ext cx="7281334" cy="0"/>
          </a:xfrm>
          <a:prstGeom prst="line">
            <a:avLst/>
          </a:prstGeom>
          <a:ln w="6350" cap="rnd" cmpd="sng">
            <a:solidFill>
              <a:srgbClr val="E94362"/>
            </a:solidFill>
            <a:prstDash val="sysDash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Espace réservé du texte 19"/>
          <p:cNvSpPr>
            <a:spLocks noGrp="1"/>
          </p:cNvSpPr>
          <p:nvPr>
            <p:ph type="body" sz="quarter" idx="18"/>
          </p:nvPr>
        </p:nvSpPr>
        <p:spPr>
          <a:xfrm>
            <a:off x="1206000" y="668868"/>
            <a:ext cx="5702800" cy="685792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lnSpc>
                <a:spcPct val="80000"/>
              </a:lnSpc>
              <a:buNone/>
              <a:defRPr sz="2300" b="1">
                <a:solidFill>
                  <a:srgbClr val="E94362"/>
                </a:solidFill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3" name="ZoneTexte 12"/>
          <p:cNvSpPr txBox="1"/>
          <p:nvPr userDrawn="1"/>
        </p:nvSpPr>
        <p:spPr>
          <a:xfrm>
            <a:off x="8170334" y="6282000"/>
            <a:ext cx="308533" cy="18573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fr-FR" sz="1000" b="1" dirty="0" smtClean="0"/>
              <a:t>P</a:t>
            </a:r>
            <a:fld id="{B58CAE9D-7846-624D-B16B-29948B00555A}" type="slidenum">
              <a:rPr lang="fr-FR" sz="1000" b="1" smtClean="0"/>
              <a:pPr algn="r"/>
              <a:t>‹N°›</a:t>
            </a:fld>
            <a:endParaRPr lang="fr-FR" sz="1000" b="1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9" hasCustomPrompt="1"/>
          </p:nvPr>
        </p:nvSpPr>
        <p:spPr>
          <a:xfrm>
            <a:off x="1206000" y="1979999"/>
            <a:ext cx="7304588" cy="3895867"/>
          </a:xfrm>
          <a:prstGeom prst="rect">
            <a:avLst/>
          </a:prstGeom>
        </p:spPr>
        <p:txBody>
          <a:bodyPr vert="horz" lIns="0" tIns="0" rIns="0" bIns="0"/>
          <a:lstStyle>
            <a:lvl1pPr marL="0" indent="-198000">
              <a:spcBef>
                <a:spcPts val="0"/>
              </a:spcBef>
              <a:defRPr sz="2300" b="1"/>
            </a:lvl1pPr>
            <a:lvl2pPr marL="489600" indent="-248400">
              <a:lnSpc>
                <a:spcPct val="80000"/>
              </a:lnSpc>
              <a:defRPr sz="2300"/>
            </a:lvl2pPr>
            <a:lvl3pPr marL="712800" indent="-228600">
              <a:lnSpc>
                <a:spcPct val="80000"/>
              </a:lnSpc>
              <a:buFont typeface="Lucida Grande"/>
              <a:buChar char="-"/>
              <a:defRPr sz="2300"/>
            </a:lvl3pPr>
          </a:lstStyle>
          <a:p>
            <a:pPr lvl="0"/>
            <a:r>
              <a:rPr lang="fr-FR" dirty="0" smtClean="0"/>
              <a:t>Premier Niveau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</p:txBody>
      </p:sp>
      <p:sp>
        <p:nvSpPr>
          <p:cNvPr id="20" name="Espace réservé du texte 8"/>
          <p:cNvSpPr>
            <a:spLocks noGrp="1"/>
          </p:cNvSpPr>
          <p:nvPr>
            <p:ph type="body" sz="quarter" idx="15" hasCustomPrompt="1"/>
          </p:nvPr>
        </p:nvSpPr>
        <p:spPr>
          <a:xfrm>
            <a:off x="1206000" y="6282000"/>
            <a:ext cx="6964334" cy="18573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000" b="1" baseline="0">
                <a:solidFill>
                  <a:srgbClr val="E94362"/>
                </a:solidFill>
              </a:defRPr>
            </a:lvl1pPr>
            <a:lvl2pPr marL="1692000" indent="0">
              <a:lnSpc>
                <a:spcPct val="100000"/>
              </a:lnSpc>
              <a:spcBef>
                <a:spcPts val="0"/>
              </a:spcBef>
              <a:buNone/>
              <a:defRPr sz="1000" b="1" baseline="0">
                <a:solidFill>
                  <a:srgbClr val="E94362"/>
                </a:solidFill>
              </a:defRPr>
            </a:lvl2pPr>
          </a:lstStyle>
          <a:p>
            <a:r>
              <a:rPr lang="fr-FR" dirty="0" smtClean="0"/>
              <a:t>Mon logement en vente en 2023</a:t>
            </a:r>
            <a:endParaRPr lang="fr-FR" dirty="0"/>
          </a:p>
        </p:txBody>
      </p:sp>
      <p:pic>
        <p:nvPicPr>
          <p:cNvPr id="9" name="Picture 2" descr="S:\-DEPMNT-\Logo et charte graphique 2017\Logo\JPG PC\T-LogoALH-Q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5867" y="678296"/>
            <a:ext cx="1294721" cy="647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6409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Titre vers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age3&amp;5_ALH.jpg" descr="/Volumes/Partage/EnCours/Divers/1609016ALHABI_AngersLoireHabitatLogCharte/T_PPT_ALH/BasesImages/Page3&amp;5_ALH.jpg"/>
          <p:cNvPicPr>
            <a:picLocks noChangeAspect="1"/>
          </p:cNvPicPr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cxnSp>
        <p:nvCxnSpPr>
          <p:cNvPr id="9" name="Connecteur droit 8"/>
          <p:cNvCxnSpPr/>
          <p:nvPr userDrawn="1"/>
        </p:nvCxnSpPr>
        <p:spPr>
          <a:xfrm>
            <a:off x="1206000" y="1476000"/>
            <a:ext cx="7281334" cy="0"/>
          </a:xfrm>
          <a:prstGeom prst="line">
            <a:avLst/>
          </a:prstGeom>
          <a:ln w="6350" cap="rnd" cmpd="sng">
            <a:solidFill>
              <a:schemeClr val="bg1"/>
            </a:solidFill>
            <a:prstDash val="sysDash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Espace réservé du texte 9"/>
          <p:cNvSpPr>
            <a:spLocks noGrp="1"/>
          </p:cNvSpPr>
          <p:nvPr>
            <p:ph type="body" sz="quarter" idx="14"/>
          </p:nvPr>
        </p:nvSpPr>
        <p:spPr>
          <a:xfrm>
            <a:off x="1206000" y="3322800"/>
            <a:ext cx="7305851" cy="291713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70000"/>
              </a:lnSpc>
              <a:buFontTx/>
              <a:buNone/>
              <a:defRPr sz="7000" b="1" i="0" baseline="0">
                <a:solidFill>
                  <a:srgbClr val="FFFFFF"/>
                </a:solidFill>
              </a:defRPr>
            </a:lvl1pPr>
            <a:lvl2pPr marL="0" indent="0">
              <a:lnSpc>
                <a:spcPct val="70000"/>
              </a:lnSpc>
              <a:buFontTx/>
              <a:buNone/>
              <a:defRPr sz="4000" b="0" baseline="0">
                <a:solidFill>
                  <a:srgbClr val="FFFFFF"/>
                </a:solidFill>
              </a:defRPr>
            </a:lvl2pPr>
            <a:lvl3pPr marL="914400" indent="0">
              <a:buFontTx/>
              <a:buNone/>
              <a:defRPr/>
            </a:lvl3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363257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Titre vers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age6gris_ALH.jpg" descr="/Volumes/Partage/EnCours/Divers/1609016ALHABI_AngersLoireHabitatLogCharte/T_PPT_ALH/BasesImages/Page6gris_ALH.jpg"/>
          <p:cNvPicPr>
            <a:picLocks noChangeAspect="1"/>
          </p:cNvPicPr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cxnSp>
        <p:nvCxnSpPr>
          <p:cNvPr id="9" name="Connecteur droit 8"/>
          <p:cNvCxnSpPr/>
          <p:nvPr userDrawn="1"/>
        </p:nvCxnSpPr>
        <p:spPr>
          <a:xfrm>
            <a:off x="1206000" y="1476000"/>
            <a:ext cx="7281334" cy="0"/>
          </a:xfrm>
          <a:prstGeom prst="line">
            <a:avLst/>
          </a:prstGeom>
          <a:ln w="6350" cap="rnd" cmpd="sng">
            <a:solidFill>
              <a:schemeClr val="bg1"/>
            </a:solidFill>
            <a:prstDash val="sysDash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Espace réservé du texte 9"/>
          <p:cNvSpPr>
            <a:spLocks noGrp="1"/>
          </p:cNvSpPr>
          <p:nvPr>
            <p:ph type="body" sz="quarter" idx="14"/>
          </p:nvPr>
        </p:nvSpPr>
        <p:spPr>
          <a:xfrm>
            <a:off x="1206000" y="3322800"/>
            <a:ext cx="7305851" cy="291713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70000"/>
              </a:lnSpc>
              <a:buFontTx/>
              <a:buNone/>
              <a:defRPr sz="7000" b="1" i="0" baseline="0">
                <a:solidFill>
                  <a:srgbClr val="FFFFFF"/>
                </a:solidFill>
              </a:defRPr>
            </a:lvl1pPr>
            <a:lvl2pPr marL="0" indent="0">
              <a:lnSpc>
                <a:spcPct val="70000"/>
              </a:lnSpc>
              <a:buFontTx/>
              <a:buNone/>
              <a:defRPr sz="4000" b="0">
                <a:solidFill>
                  <a:srgbClr val="FFFFFF"/>
                </a:solidFill>
              </a:defRPr>
            </a:lvl2pPr>
            <a:lvl3pPr marL="914400" indent="0">
              <a:buFontTx/>
              <a:buNone/>
              <a:defRPr/>
            </a:lvl3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641030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cteur droit 6"/>
          <p:cNvCxnSpPr/>
          <p:nvPr userDrawn="1"/>
        </p:nvCxnSpPr>
        <p:spPr>
          <a:xfrm>
            <a:off x="1206000" y="1476000"/>
            <a:ext cx="7281334" cy="0"/>
          </a:xfrm>
          <a:prstGeom prst="line">
            <a:avLst/>
          </a:prstGeom>
          <a:ln w="6350" cap="rnd" cmpd="sng">
            <a:solidFill>
              <a:srgbClr val="E94362"/>
            </a:solidFill>
            <a:prstDash val="sysDash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 userDrawn="1"/>
        </p:nvCxnSpPr>
        <p:spPr>
          <a:xfrm>
            <a:off x="1206000" y="6174000"/>
            <a:ext cx="7281334" cy="0"/>
          </a:xfrm>
          <a:prstGeom prst="line">
            <a:avLst/>
          </a:prstGeom>
          <a:ln w="6350" cap="rnd" cmpd="sng">
            <a:solidFill>
              <a:srgbClr val="E94362"/>
            </a:solidFill>
            <a:prstDash val="sysDash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exte 8"/>
          <p:cNvSpPr>
            <a:spLocks noGrp="1"/>
          </p:cNvSpPr>
          <p:nvPr>
            <p:ph type="body" sz="quarter" idx="15" hasCustomPrompt="1"/>
          </p:nvPr>
        </p:nvSpPr>
        <p:spPr>
          <a:xfrm>
            <a:off x="1206000" y="6282000"/>
            <a:ext cx="6964334" cy="18573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000" b="1" baseline="0">
                <a:solidFill>
                  <a:srgbClr val="E94362"/>
                </a:solidFill>
              </a:defRPr>
            </a:lvl1pPr>
            <a:lvl2pPr marL="1692000" indent="0">
              <a:lnSpc>
                <a:spcPct val="100000"/>
              </a:lnSpc>
              <a:spcBef>
                <a:spcPts val="0"/>
              </a:spcBef>
              <a:buNone/>
              <a:defRPr sz="1000" b="1" baseline="0">
                <a:solidFill>
                  <a:srgbClr val="E94362"/>
                </a:solidFill>
              </a:defRPr>
            </a:lvl2pPr>
          </a:lstStyle>
          <a:p>
            <a:r>
              <a:rPr lang="fr-FR" dirty="0" smtClean="0"/>
              <a:t>Mon logement en vente en 2023</a:t>
            </a:r>
            <a:endParaRPr lang="fr-FR" dirty="0"/>
          </a:p>
        </p:txBody>
      </p:sp>
      <p:sp>
        <p:nvSpPr>
          <p:cNvPr id="10" name="Espace réservé du texte 19"/>
          <p:cNvSpPr>
            <a:spLocks noGrp="1"/>
          </p:cNvSpPr>
          <p:nvPr>
            <p:ph type="body" sz="quarter" idx="18"/>
          </p:nvPr>
        </p:nvSpPr>
        <p:spPr>
          <a:xfrm>
            <a:off x="1206000" y="668868"/>
            <a:ext cx="5702800" cy="685792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lnSpc>
                <a:spcPct val="70000"/>
              </a:lnSpc>
              <a:buNone/>
              <a:defRPr sz="2300" b="1">
                <a:solidFill>
                  <a:srgbClr val="E94362"/>
                </a:solidFill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2" name="ZoneTexte 11"/>
          <p:cNvSpPr txBox="1"/>
          <p:nvPr userDrawn="1"/>
        </p:nvSpPr>
        <p:spPr>
          <a:xfrm>
            <a:off x="8170334" y="6282000"/>
            <a:ext cx="308533" cy="18573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fr-FR" sz="1000" b="1" dirty="0" smtClean="0"/>
              <a:t>P</a:t>
            </a:r>
            <a:fld id="{B58CAE9D-7846-624D-B16B-29948B00555A}" type="slidenum">
              <a:rPr lang="fr-FR" sz="1000" b="1" smtClean="0"/>
              <a:pPr algn="r"/>
              <a:t>‹N°›</a:t>
            </a:fld>
            <a:endParaRPr lang="fr-FR" sz="1000" b="1" dirty="0"/>
          </a:p>
        </p:txBody>
      </p:sp>
      <p:sp>
        <p:nvSpPr>
          <p:cNvPr id="15" name="Espace réservé du texte 7"/>
          <p:cNvSpPr>
            <a:spLocks noGrp="1"/>
          </p:cNvSpPr>
          <p:nvPr>
            <p:ph type="body" sz="quarter" idx="19" hasCustomPrompt="1"/>
          </p:nvPr>
        </p:nvSpPr>
        <p:spPr>
          <a:xfrm>
            <a:off x="1206000" y="1979999"/>
            <a:ext cx="7304588" cy="3895867"/>
          </a:xfrm>
          <a:prstGeom prst="rect">
            <a:avLst/>
          </a:prstGeom>
        </p:spPr>
        <p:txBody>
          <a:bodyPr vert="horz" lIns="0" tIns="0" rIns="0" bIns="0"/>
          <a:lstStyle>
            <a:lvl1pPr marL="180000" indent="-1980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defRPr sz="2000" b="1" baseline="0"/>
            </a:lvl1pPr>
            <a:lvl2pPr marL="489600" indent="-248400">
              <a:lnSpc>
                <a:spcPct val="80000"/>
              </a:lnSpc>
              <a:defRPr sz="2000"/>
            </a:lvl2pPr>
            <a:lvl3pPr marL="712800" indent="-228600">
              <a:lnSpc>
                <a:spcPct val="80000"/>
              </a:lnSpc>
              <a:buFont typeface="Lucida Grande"/>
              <a:buChar char="-"/>
              <a:defRPr sz="2000"/>
            </a:lvl3pPr>
          </a:lstStyle>
          <a:p>
            <a:pPr lvl="0"/>
            <a:r>
              <a:rPr lang="fr-FR" dirty="0" smtClean="0"/>
              <a:t>Premier Niveau Premier Niveau Premier Niveau Premier Niveau Premier Niveau</a:t>
            </a:r>
          </a:p>
          <a:p>
            <a:pPr lvl="1"/>
            <a:r>
              <a:rPr lang="fr-FR" dirty="0" smtClean="0"/>
              <a:t>Deuxième niveau </a:t>
            </a:r>
          </a:p>
          <a:p>
            <a:pPr lvl="2"/>
            <a:r>
              <a:rPr lang="fr-FR" dirty="0" smtClean="0"/>
              <a:t>Troisième niveau</a:t>
            </a:r>
          </a:p>
        </p:txBody>
      </p:sp>
      <p:pic>
        <p:nvPicPr>
          <p:cNvPr id="11" name="Picture 2" descr="S:\-DEPMNT-\Logo et charte graphique 2017\Logo\JPG PC\T-LogoALH-Q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3831" y="657982"/>
            <a:ext cx="1294721" cy="647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90495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757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1" r:id="rId4"/>
    <p:sldLayoutId id="2147483662" r:id="rId5"/>
    <p:sldLayoutId id="2147483663" r:id="rId6"/>
    <p:sldLayoutId id="2147483664" r:id="rId7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228942" y="4285620"/>
            <a:ext cx="64032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b="1" dirty="0" smtClean="0">
                <a:solidFill>
                  <a:schemeClr val="bg1"/>
                </a:solidFill>
              </a:rPr>
              <a:t>Mon logement en vente en </a:t>
            </a:r>
            <a:r>
              <a:rPr lang="fr-FR" sz="3600" b="1" dirty="0" smtClean="0">
                <a:solidFill>
                  <a:schemeClr val="bg1"/>
                </a:solidFill>
              </a:rPr>
              <a:t>2024</a:t>
            </a:r>
            <a:endParaRPr lang="fr-FR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72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 smtClean="0"/>
              <a:t>Agence des Deux Croix</a:t>
            </a:r>
          </a:p>
          <a:p>
            <a:r>
              <a:rPr lang="fr-FR" sz="1200" b="0" dirty="0"/>
              <a:t>Deux-Croix/Banchais – </a:t>
            </a:r>
            <a:r>
              <a:rPr lang="fr-FR" sz="1200" b="0" dirty="0" err="1"/>
              <a:t>Monplaisir</a:t>
            </a:r>
            <a:r>
              <a:rPr lang="fr-FR" sz="1200" b="0" dirty="0"/>
              <a:t> </a:t>
            </a: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738578"/>
              </p:ext>
            </p:extLst>
          </p:nvPr>
        </p:nvGraphicFramePr>
        <p:xfrm>
          <a:off x="1424473" y="1997014"/>
          <a:ext cx="6382433" cy="866956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8829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35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54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99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441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643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520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800" dirty="0">
                          <a:effectLst/>
                        </a:rPr>
                        <a:t>Quartier d’Angers ou Commune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831" marR="448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800" dirty="0">
                          <a:effectLst/>
                        </a:rPr>
                        <a:t>Groupe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831" marR="448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800" dirty="0">
                          <a:effectLst/>
                        </a:rPr>
                        <a:t>Adresse(s)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831" marR="448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800" dirty="0">
                          <a:effectLst/>
                        </a:rPr>
                        <a:t>Types et surfaces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831" marR="448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800" dirty="0">
                          <a:effectLst/>
                        </a:rPr>
                        <a:t>Informations générales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831" marR="448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800" dirty="0">
                          <a:effectLst/>
                        </a:rPr>
                        <a:t>DPE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831" marR="44831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5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St-Barthélémy</a:t>
                      </a:r>
                      <a:r>
                        <a:rPr lang="fr-FR" sz="8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d’Anjou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831" marR="44831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800" dirty="0" err="1" smtClean="0">
                          <a:effectLst/>
                          <a:latin typeface="+mn-lt"/>
                          <a:ea typeface="+mn-ea"/>
                          <a:cs typeface="+mn-cs"/>
                        </a:rPr>
                        <a:t>Horgesti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831" marR="44831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800" dirty="0" smtClean="0">
                          <a:effectLst/>
                        </a:rPr>
                        <a:t>1, 2 et 19 rue d’</a:t>
                      </a:r>
                      <a:r>
                        <a:rPr lang="fr-FR" sz="800" dirty="0" err="1" smtClean="0">
                          <a:effectLst/>
                        </a:rPr>
                        <a:t>Horgesti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831" marR="44831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700" dirty="0" smtClean="0">
                          <a:effectLst/>
                        </a:rPr>
                        <a:t>38 appartements </a:t>
                      </a:r>
                      <a:r>
                        <a:rPr lang="fr-FR" sz="700" dirty="0">
                          <a:effectLst/>
                        </a:rPr>
                        <a:t>= 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700" dirty="0" smtClean="0">
                          <a:effectLst/>
                        </a:rPr>
                        <a:t>T1</a:t>
                      </a:r>
                      <a:r>
                        <a:rPr lang="fr-FR" sz="700" baseline="0" dirty="0" smtClean="0">
                          <a:effectLst/>
                        </a:rPr>
                        <a:t> bis</a:t>
                      </a:r>
                      <a:endParaRPr lang="fr-FR" sz="7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700" dirty="0" smtClean="0">
                          <a:effectLst/>
                        </a:rPr>
                        <a:t>T2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700" dirty="0" smtClean="0">
                          <a:effectLst/>
                        </a:rPr>
                        <a:t>T3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700" dirty="0" smtClean="0">
                          <a:effectLst/>
                        </a:rPr>
                        <a:t>T4</a:t>
                      </a:r>
                      <a:endParaRPr lang="fr-FR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831" marR="44831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800" dirty="0" smtClean="0">
                          <a:effectLst/>
                        </a:rPr>
                        <a:t>1997</a:t>
                      </a:r>
                      <a:endParaRPr lang="fr-FR" sz="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800" dirty="0">
                          <a:effectLst/>
                        </a:rPr>
                        <a:t>c</a:t>
                      </a:r>
                      <a:r>
                        <a:rPr lang="fr-FR" sz="800" dirty="0" smtClean="0">
                          <a:effectLst/>
                        </a:rPr>
                        <a:t>hauffage collectif gaz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831" marR="44831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800" dirty="0">
                          <a:effectLst/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831" marR="44831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Espace réservé du texte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Mon logement en vente en 2024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5213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 smtClean="0"/>
              <a:t>Agence des Deux Lacs</a:t>
            </a:r>
          </a:p>
          <a:p>
            <a:r>
              <a:rPr lang="fr-FR" sz="1200" b="0" dirty="0"/>
              <a:t>Belle-</a:t>
            </a:r>
            <a:r>
              <a:rPr lang="fr-FR" sz="1200" b="0" dirty="0" err="1"/>
              <a:t>Beille</a:t>
            </a:r>
            <a:r>
              <a:rPr lang="fr-FR" sz="1200" b="0" dirty="0"/>
              <a:t> – Lac de </a:t>
            </a:r>
            <a:r>
              <a:rPr lang="fr-FR" sz="1200" b="0" dirty="0" smtClean="0"/>
              <a:t>Maine</a:t>
            </a:r>
            <a:endParaRPr lang="fr-FR" sz="1200" b="0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502007"/>
              </p:ext>
            </p:extLst>
          </p:nvPr>
        </p:nvGraphicFramePr>
        <p:xfrm>
          <a:off x="560717" y="1727555"/>
          <a:ext cx="8229599" cy="2996600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1154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66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79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91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97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18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295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 dirty="0">
                          <a:effectLst/>
                        </a:rPr>
                        <a:t>Quartier d’Angers ou Commune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08" marR="586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>
                          <a:effectLst/>
                        </a:rPr>
                        <a:t>Groupe</a:t>
                      </a:r>
                      <a:endParaRPr lang="fr-F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08" marR="586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 dirty="0">
                          <a:effectLst/>
                        </a:rPr>
                        <a:t>Adresse(s)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08" marR="586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>
                          <a:effectLst/>
                        </a:rPr>
                        <a:t>Types et surfaces</a:t>
                      </a:r>
                      <a:endParaRPr lang="fr-F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08" marR="586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>
                          <a:effectLst/>
                        </a:rPr>
                        <a:t>Informations générales</a:t>
                      </a:r>
                      <a:endParaRPr lang="fr-F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08" marR="586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>
                          <a:effectLst/>
                        </a:rPr>
                        <a:t>DPE</a:t>
                      </a:r>
                      <a:endParaRPr lang="fr-F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08" marR="58608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5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Belle-</a:t>
                      </a:r>
                      <a:r>
                        <a:rPr lang="fr-FR" sz="900" dirty="0" err="1">
                          <a:effectLst/>
                        </a:rPr>
                        <a:t>Beille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08" marR="5860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err="1" smtClean="0">
                          <a:effectLst/>
                        </a:rPr>
                        <a:t>Melgrani</a:t>
                      </a:r>
                      <a:r>
                        <a:rPr lang="fr-FR" sz="900" dirty="0" smtClean="0">
                          <a:effectLst/>
                        </a:rPr>
                        <a:t> I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08" marR="5860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3 et 5 rue Henri Chaperon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08" marR="5860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2 </a:t>
                      </a:r>
                      <a:r>
                        <a:rPr lang="fr-FR" sz="900" dirty="0" smtClean="0">
                          <a:effectLst/>
                        </a:rPr>
                        <a:t>appartements</a:t>
                      </a:r>
                      <a:endParaRPr lang="fr-FR" sz="9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</a:rPr>
                        <a:t>T2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08" marR="5860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</a:rPr>
                        <a:t>1983 </a:t>
                      </a:r>
                      <a:endParaRPr lang="fr-FR" sz="9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c</a:t>
                      </a:r>
                      <a:r>
                        <a:rPr lang="fr-FR" sz="900" dirty="0" smtClean="0">
                          <a:effectLst/>
                        </a:rPr>
                        <a:t>hauffage </a:t>
                      </a:r>
                      <a:r>
                        <a:rPr lang="fr-FR" sz="900" dirty="0">
                          <a:effectLst/>
                        </a:rPr>
                        <a:t>individuel gaz et </a:t>
                      </a:r>
                      <a:r>
                        <a:rPr lang="fr-FR" sz="900" dirty="0" smtClean="0">
                          <a:effectLst/>
                        </a:rPr>
                        <a:t>stationnement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08" marR="5860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D</a:t>
                      </a:r>
                      <a:endParaRPr lang="fr-F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08" marR="58608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63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Belle-Beille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08" marR="5860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Le </a:t>
                      </a:r>
                      <a:r>
                        <a:rPr lang="fr-FR" sz="9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Brionneau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08" marR="5860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17 rue Marcel Vigne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08" marR="5860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17 appartements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T1Bis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T2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T3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T4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T5 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08" marR="5860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1998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chauffage collectif  gaz et garage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08" marR="5860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08" marR="58608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63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Lac de Maine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08" marR="5860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Chambre aux Deniers</a:t>
                      </a:r>
                      <a:endParaRPr lang="fr-F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08" marR="5860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21 rue de la Chambre aux Deniers</a:t>
                      </a:r>
                      <a:endParaRPr lang="fr-F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08" marR="5860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</a:rPr>
                        <a:t>18 appartements </a:t>
                      </a:r>
                      <a:endParaRPr lang="fr-FR" sz="9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</a:rPr>
                        <a:t>T1 </a:t>
                      </a:r>
                      <a:endParaRPr lang="fr-FR" sz="9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</a:rPr>
                        <a:t>T2 </a:t>
                      </a:r>
                      <a:endParaRPr lang="fr-FR" sz="9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</a:rPr>
                        <a:t>T3</a:t>
                      </a:r>
                      <a:endParaRPr lang="fr-FR" sz="9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</a:rPr>
                        <a:t>T4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08" marR="5860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1979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c</a:t>
                      </a:r>
                      <a:r>
                        <a:rPr lang="fr-FR" sz="900" dirty="0" smtClean="0">
                          <a:effectLst/>
                        </a:rPr>
                        <a:t>hauffage urbain et </a:t>
                      </a:r>
                      <a:r>
                        <a:rPr lang="fr-FR" sz="900" dirty="0">
                          <a:effectLst/>
                        </a:rPr>
                        <a:t>garage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08" marR="5860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D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08" marR="58608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63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Belle </a:t>
                      </a:r>
                      <a:r>
                        <a:rPr lang="fr-FR" sz="9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Beille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08" marR="5860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Nevico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08" marR="5860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144 rue de la Barre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08" marR="5860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 appartements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T3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T4</a:t>
                      </a:r>
                    </a:p>
                  </a:txBody>
                  <a:tcPr marL="58608" marR="5860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1979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chauffage collectif gaz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08" marR="5860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08" marR="58608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Espace réservé du texte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Mon logement en vente en 2024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4600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 smtClean="0"/>
              <a:t>Agence des Deux Roses</a:t>
            </a:r>
          </a:p>
          <a:p>
            <a:r>
              <a:rPr lang="fr-FR" sz="1200" b="0" dirty="0"/>
              <a:t>Centre ville – Justices - Saint-Léonard – Roseraie – La Fayette - </a:t>
            </a:r>
            <a:r>
              <a:rPr lang="fr-FR" sz="1200" b="0" dirty="0" smtClean="0"/>
              <a:t>Éblé</a:t>
            </a:r>
            <a:endParaRPr lang="fr-FR" sz="1200" b="0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222127"/>
              </p:ext>
            </p:extLst>
          </p:nvPr>
        </p:nvGraphicFramePr>
        <p:xfrm>
          <a:off x="534838" y="1881304"/>
          <a:ext cx="8229600" cy="2175467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1154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6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75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81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917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17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295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 dirty="0">
                          <a:effectLst/>
                        </a:rPr>
                        <a:t>Quartier d’Angers ou Commune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08" marR="586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>
                          <a:effectLst/>
                        </a:rPr>
                        <a:t>Groupe</a:t>
                      </a:r>
                      <a:endParaRPr lang="fr-F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08" marR="586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>
                          <a:effectLst/>
                        </a:rPr>
                        <a:t>Adresse(s)</a:t>
                      </a:r>
                      <a:endParaRPr lang="fr-F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08" marR="586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>
                          <a:effectLst/>
                        </a:rPr>
                        <a:t>Types et surfaces</a:t>
                      </a:r>
                      <a:endParaRPr lang="fr-F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08" marR="586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>
                          <a:effectLst/>
                        </a:rPr>
                        <a:t>Informations générales</a:t>
                      </a:r>
                      <a:endParaRPr lang="fr-F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08" marR="586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>
                          <a:effectLst/>
                        </a:rPr>
                        <a:t>DPE</a:t>
                      </a:r>
                      <a:endParaRPr lang="fr-F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08" marR="58608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95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Justices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08" marR="5860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Arboretum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08" marR="5860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13 et 15 rue Sidney Bechet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14 et 16 rue Jacques Ibert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08" marR="5860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</a:rPr>
                        <a:t>6 </a:t>
                      </a:r>
                      <a:r>
                        <a:rPr lang="fr-FR" sz="900" dirty="0">
                          <a:effectLst/>
                        </a:rPr>
                        <a:t>individuels </a:t>
                      </a:r>
                      <a:r>
                        <a:rPr lang="fr-FR" sz="900" dirty="0" smtClean="0">
                          <a:effectLst/>
                        </a:rPr>
                        <a:t>superposés</a:t>
                      </a:r>
                      <a:endParaRPr lang="fr-FR" sz="9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</a:rPr>
                        <a:t>T2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</a:rPr>
                        <a:t>T3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</a:rPr>
                        <a:t>T4</a:t>
                      </a:r>
                      <a:endParaRPr lang="fr-FR" sz="9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</a:rPr>
                        <a:t>T5</a:t>
                      </a:r>
                      <a:endParaRPr lang="fr-FR" sz="900" dirty="0">
                        <a:effectLst/>
                      </a:endParaRPr>
                    </a:p>
                  </a:txBody>
                  <a:tcPr marL="58608" marR="5860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1992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c</a:t>
                      </a:r>
                      <a:r>
                        <a:rPr lang="fr-FR" sz="900" dirty="0" smtClean="0">
                          <a:effectLst/>
                        </a:rPr>
                        <a:t>hauffage </a:t>
                      </a:r>
                      <a:r>
                        <a:rPr lang="fr-FR" sz="900" dirty="0">
                          <a:effectLst/>
                        </a:rPr>
                        <a:t>individuel gaz et garage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08" marR="5860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C</a:t>
                      </a:r>
                      <a:endParaRPr lang="fr-F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08" marR="58608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77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Madeleine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Saint Léonard</a:t>
                      </a:r>
                      <a:endParaRPr lang="fr-F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08" marR="5860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La Corderie</a:t>
                      </a:r>
                      <a:endParaRPr lang="fr-F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08" marR="5860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9 rue Lainé Laroche</a:t>
                      </a:r>
                      <a:endParaRPr lang="fr-F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08" marR="5860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</a:rPr>
                        <a:t>11 </a:t>
                      </a:r>
                      <a:r>
                        <a:rPr lang="fr-FR" sz="900" dirty="0">
                          <a:effectLst/>
                        </a:rPr>
                        <a:t>appartements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</a:rPr>
                        <a:t>T2</a:t>
                      </a:r>
                      <a:endParaRPr lang="fr-FR" sz="9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</a:rPr>
                        <a:t>T3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08" marR="5860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1996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c</a:t>
                      </a:r>
                      <a:r>
                        <a:rPr lang="fr-FR" sz="900" dirty="0" smtClean="0">
                          <a:effectLst/>
                        </a:rPr>
                        <a:t>hauffage </a:t>
                      </a:r>
                      <a:r>
                        <a:rPr lang="fr-FR" sz="900" dirty="0">
                          <a:effectLst/>
                        </a:rPr>
                        <a:t>collectif gaz et garage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08" marR="5860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C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08" marR="58608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97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Justices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08" marR="5860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Les</a:t>
                      </a:r>
                      <a:r>
                        <a:rPr lang="fr-FR" sz="9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Peintres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08" marR="5860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183</a:t>
                      </a:r>
                      <a:r>
                        <a:rPr lang="fr-FR" sz="9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rue Saumuroise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08" marR="5860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37 appartements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T2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T3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T5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08" marR="5860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2007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chauffage collectif gaz et garage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08" marR="5860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08" marR="58608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Espace réservé du texte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Mon logement en vente en 2024</a:t>
            </a:r>
          </a:p>
          <a:p>
            <a:endParaRPr lang="fr-FR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9977957"/>
              </p:ext>
            </p:extLst>
          </p:nvPr>
        </p:nvGraphicFramePr>
        <p:xfrm>
          <a:off x="534838" y="4056771"/>
          <a:ext cx="8229600" cy="548640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1154032">
                  <a:extLst>
                    <a:ext uri="{9D8B030D-6E8A-4147-A177-3AD203B41FA5}">
                      <a16:colId xmlns:a16="http://schemas.microsoft.com/office/drawing/2014/main" val="774321159"/>
                    </a:ext>
                  </a:extLst>
                </a:gridCol>
                <a:gridCol w="1076446">
                  <a:extLst>
                    <a:ext uri="{9D8B030D-6E8A-4147-A177-3AD203B41FA5}">
                      <a16:colId xmlns:a16="http://schemas.microsoft.com/office/drawing/2014/main" val="2934260643"/>
                    </a:ext>
                  </a:extLst>
                </a:gridCol>
                <a:gridCol w="2307522">
                  <a:extLst>
                    <a:ext uri="{9D8B030D-6E8A-4147-A177-3AD203B41FA5}">
                      <a16:colId xmlns:a16="http://schemas.microsoft.com/office/drawing/2014/main" val="537845934"/>
                    </a:ext>
                  </a:extLst>
                </a:gridCol>
                <a:gridCol w="1538167">
                  <a:extLst>
                    <a:ext uri="{9D8B030D-6E8A-4147-A177-3AD203B41FA5}">
                      <a16:colId xmlns:a16="http://schemas.microsoft.com/office/drawing/2014/main" val="659715530"/>
                    </a:ext>
                  </a:extLst>
                </a:gridCol>
                <a:gridCol w="1691712">
                  <a:extLst>
                    <a:ext uri="{9D8B030D-6E8A-4147-A177-3AD203B41FA5}">
                      <a16:colId xmlns:a16="http://schemas.microsoft.com/office/drawing/2014/main" val="2489929826"/>
                    </a:ext>
                  </a:extLst>
                </a:gridCol>
                <a:gridCol w="461721">
                  <a:extLst>
                    <a:ext uri="{9D8B030D-6E8A-4147-A177-3AD203B41FA5}">
                      <a16:colId xmlns:a16="http://schemas.microsoft.com/office/drawing/2014/main" val="130485849"/>
                    </a:ext>
                  </a:extLst>
                </a:gridCol>
              </a:tblGrid>
              <a:tr h="4297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La Roseraie</a:t>
                      </a:r>
                      <a:endParaRPr lang="fr-FR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08" marR="5860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Roseraie Ouest</a:t>
                      </a:r>
                    </a:p>
                  </a:txBody>
                  <a:tcPr marL="58608" marR="5860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11, 13 et 15 Avenue Jean</a:t>
                      </a:r>
                      <a:r>
                        <a:rPr lang="fr-FR" sz="900" b="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XXIII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25, 27 et 29 Rue Maréchal Juin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2, 4 et 6 Rue Gagarine</a:t>
                      </a:r>
                      <a:endParaRPr lang="fr-FR" sz="9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08" marR="5860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84 appartements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T2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T3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T5</a:t>
                      </a:r>
                      <a:endParaRPr lang="fr-FR" sz="9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08" marR="5860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1968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chauffage collectif gaz et cave</a:t>
                      </a:r>
                      <a:endParaRPr lang="fr-FR" sz="9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08" marR="5860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fr-FR" sz="9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08" marR="58608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5636429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68863"/>
              </p:ext>
            </p:extLst>
          </p:nvPr>
        </p:nvGraphicFramePr>
        <p:xfrm>
          <a:off x="534838" y="4605411"/>
          <a:ext cx="8229600" cy="548640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1154032">
                  <a:extLst>
                    <a:ext uri="{9D8B030D-6E8A-4147-A177-3AD203B41FA5}">
                      <a16:colId xmlns:a16="http://schemas.microsoft.com/office/drawing/2014/main" val="1159398861"/>
                    </a:ext>
                  </a:extLst>
                </a:gridCol>
                <a:gridCol w="1076446">
                  <a:extLst>
                    <a:ext uri="{9D8B030D-6E8A-4147-A177-3AD203B41FA5}">
                      <a16:colId xmlns:a16="http://schemas.microsoft.com/office/drawing/2014/main" val="3263958714"/>
                    </a:ext>
                  </a:extLst>
                </a:gridCol>
                <a:gridCol w="2307522">
                  <a:extLst>
                    <a:ext uri="{9D8B030D-6E8A-4147-A177-3AD203B41FA5}">
                      <a16:colId xmlns:a16="http://schemas.microsoft.com/office/drawing/2014/main" val="4292347671"/>
                    </a:ext>
                  </a:extLst>
                </a:gridCol>
                <a:gridCol w="1538167">
                  <a:extLst>
                    <a:ext uri="{9D8B030D-6E8A-4147-A177-3AD203B41FA5}">
                      <a16:colId xmlns:a16="http://schemas.microsoft.com/office/drawing/2014/main" val="3929595739"/>
                    </a:ext>
                  </a:extLst>
                </a:gridCol>
                <a:gridCol w="1691712">
                  <a:extLst>
                    <a:ext uri="{9D8B030D-6E8A-4147-A177-3AD203B41FA5}">
                      <a16:colId xmlns:a16="http://schemas.microsoft.com/office/drawing/2014/main" val="4008836785"/>
                    </a:ext>
                  </a:extLst>
                </a:gridCol>
                <a:gridCol w="461721">
                  <a:extLst>
                    <a:ext uri="{9D8B030D-6E8A-4147-A177-3AD203B41FA5}">
                      <a16:colId xmlns:a16="http://schemas.microsoft.com/office/drawing/2014/main" val="3315329317"/>
                    </a:ext>
                  </a:extLst>
                </a:gridCol>
              </a:tblGrid>
              <a:tr h="4297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La </a:t>
                      </a:r>
                      <a:r>
                        <a:rPr lang="fr-FR" sz="9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Fayette/Eblé</a:t>
                      </a:r>
                      <a:r>
                        <a:rPr lang="fr-FR" sz="9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fr-FR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08" marR="5860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Les Pépinière</a:t>
                      </a:r>
                      <a:endParaRPr lang="fr-FR" sz="900" b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608" marR="5860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27, 29, 31, 33 et 35 Rue de la </a:t>
                      </a:r>
                      <a:r>
                        <a:rPr lang="fr-FR" sz="900" b="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Morellerie</a:t>
                      </a:r>
                      <a:r>
                        <a:rPr lang="fr-FR" sz="9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fr-FR" sz="9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08" marR="5860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39 </a:t>
                      </a:r>
                      <a:r>
                        <a:rPr lang="fr-FR" sz="9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appartements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T2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T3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T5</a:t>
                      </a:r>
                      <a:endParaRPr lang="fr-FR" sz="9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08" marR="5860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1996</a:t>
                      </a:r>
                      <a:endParaRPr lang="fr-FR" sz="900" b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chauffage collectif gaz et cave</a:t>
                      </a:r>
                      <a:endParaRPr lang="fr-FR" sz="9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08" marR="5860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fr-FR" sz="9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08" marR="58608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80397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67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89775" y="2389248"/>
            <a:ext cx="8092023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800" b="1" dirty="0" smtClean="0">
                <a:solidFill>
                  <a:schemeClr val="bg1"/>
                </a:solidFill>
              </a:rPr>
              <a:t>Votre logement est proposé à la vente?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915064" y="3066356"/>
            <a:ext cx="50464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chemeClr val="bg1"/>
                </a:solidFill>
              </a:rPr>
              <a:t>Contactez-nous !</a:t>
            </a:r>
            <a:endParaRPr lang="fr-FR" sz="3200" b="1" dirty="0">
              <a:solidFill>
                <a:schemeClr val="bg1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382600" y="4132053"/>
            <a:ext cx="4306372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err="1" smtClean="0">
                <a:solidFill>
                  <a:schemeClr val="bg1"/>
                </a:solidFill>
              </a:rPr>
              <a:t>ALh</a:t>
            </a:r>
            <a:r>
              <a:rPr lang="fr-FR" dirty="0" smtClean="0">
                <a:solidFill>
                  <a:schemeClr val="bg1"/>
                </a:solidFill>
              </a:rPr>
              <a:t> Accession</a:t>
            </a:r>
            <a:endParaRPr lang="fr-FR" dirty="0" smtClean="0">
              <a:solidFill>
                <a:schemeClr val="bg1"/>
              </a:solidFill>
            </a:endParaRPr>
          </a:p>
          <a:p>
            <a:pPr algn="ctr"/>
            <a:r>
              <a:rPr lang="fr-FR" dirty="0" smtClean="0">
                <a:solidFill>
                  <a:schemeClr val="bg1"/>
                </a:solidFill>
              </a:rPr>
              <a:t>4 rue de la Rame - Angers</a:t>
            </a:r>
          </a:p>
          <a:p>
            <a:pPr algn="ctr"/>
            <a:r>
              <a:rPr lang="fr-FR" sz="2400" b="1" dirty="0" smtClean="0">
                <a:solidFill>
                  <a:schemeClr val="bg1"/>
                </a:solidFill>
              </a:rPr>
              <a:t>02 41 23 57 94</a:t>
            </a:r>
          </a:p>
          <a:p>
            <a:pPr algn="ctr"/>
            <a:r>
              <a:rPr lang="fr-FR" dirty="0" smtClean="0">
                <a:solidFill>
                  <a:schemeClr val="bg1"/>
                </a:solidFill>
              </a:rPr>
              <a:t>devenir.proprietaire@angers-loire-habitat.fr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95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 smtClean="0"/>
              <a:t>SOMMAIRE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8"/>
          </p:nvPr>
        </p:nvSpPr>
        <p:spPr>
          <a:xfrm>
            <a:off x="1206001" y="2635409"/>
            <a:ext cx="7392090" cy="2578036"/>
          </a:xfrm>
        </p:spPr>
        <p:txBody>
          <a:bodyPr/>
          <a:lstStyle/>
          <a:p>
            <a:r>
              <a:rPr lang="fr-FR" sz="2000" b="1" dirty="0"/>
              <a:t>01 – </a:t>
            </a:r>
            <a:r>
              <a:rPr lang="fr-FR" sz="2000" dirty="0" smtClean="0"/>
              <a:t>Vente de maisons</a:t>
            </a:r>
          </a:p>
          <a:p>
            <a:r>
              <a:rPr lang="fr-FR" sz="2000" b="1" dirty="0" smtClean="0"/>
              <a:t>02 – </a:t>
            </a:r>
            <a:r>
              <a:rPr lang="fr-FR" sz="2000" dirty="0"/>
              <a:t>Vente </a:t>
            </a:r>
            <a:r>
              <a:rPr lang="fr-FR" sz="2000" dirty="0" smtClean="0"/>
              <a:t>de collectifs – Appartements et maisons</a:t>
            </a:r>
          </a:p>
          <a:p>
            <a:pPr indent="0">
              <a:buNone/>
            </a:pP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 smtClean="0"/>
              <a:t>Mon logement en vente en 2024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4177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542197" y="3098042"/>
            <a:ext cx="3110147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000" b="1" dirty="0" smtClean="0">
                <a:solidFill>
                  <a:schemeClr val="bg1"/>
                </a:solidFill>
              </a:rPr>
              <a:t>01</a:t>
            </a:r>
          </a:p>
          <a:p>
            <a:r>
              <a:rPr lang="fr-FR" sz="2800" dirty="0" smtClean="0">
                <a:solidFill>
                  <a:schemeClr val="bg1"/>
                </a:solidFill>
              </a:rPr>
              <a:t>VENTE DE MAISONS</a:t>
            </a:r>
          </a:p>
        </p:txBody>
      </p:sp>
    </p:spTree>
    <p:extLst>
      <p:ext uri="{BB962C8B-B14F-4D97-AF65-F5344CB8AC3E}">
        <p14:creationId xmlns:p14="http://schemas.microsoft.com/office/powerpoint/2010/main" val="363507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 smtClean="0"/>
              <a:t>Agence des Deux Rives</a:t>
            </a:r>
          </a:p>
          <a:p>
            <a:r>
              <a:rPr lang="fr-FR" sz="1200" b="0" dirty="0" smtClean="0"/>
              <a:t>Les Hauts de Saint Aubin – Ney/</a:t>
            </a:r>
            <a:r>
              <a:rPr lang="fr-FR" sz="1200" b="0" dirty="0" err="1" smtClean="0"/>
              <a:t>Chalouère</a:t>
            </a:r>
            <a:r>
              <a:rPr lang="fr-FR" sz="1200" b="0" dirty="0" smtClean="0"/>
              <a:t> – </a:t>
            </a:r>
            <a:r>
              <a:rPr lang="fr-FR" sz="1200" b="0" dirty="0" err="1" smtClean="0"/>
              <a:t>Doutre</a:t>
            </a:r>
            <a:r>
              <a:rPr lang="fr-FR" sz="1200" b="0" dirty="0" smtClean="0"/>
              <a:t> - Saint-Jacques/Nazareth – Saint-Serge</a:t>
            </a:r>
            <a:endParaRPr lang="fr-FR" sz="1200" b="0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4713838"/>
              </p:ext>
            </p:extLst>
          </p:nvPr>
        </p:nvGraphicFramePr>
        <p:xfrm>
          <a:off x="638355" y="1811868"/>
          <a:ext cx="7919048" cy="2964022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10954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83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25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54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02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10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8287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Quartier d’Angers ou Commune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Groupe</a:t>
                      </a:r>
                      <a:endParaRPr lang="fr-F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Adresse(s)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Types et surfaces</a:t>
                      </a:r>
                      <a:endParaRPr lang="fr-F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Informations générales</a:t>
                      </a:r>
                      <a:endParaRPr lang="fr-F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DPE</a:t>
                      </a:r>
                      <a:endParaRPr lang="fr-F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430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Hauts de St Aubin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Epinard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3, 11, 17, 19, 21 route d'Epinard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3, 10, </a:t>
                      </a:r>
                      <a:r>
                        <a:rPr lang="fr-FR" sz="800" dirty="0" smtClean="0">
                          <a:effectLst/>
                        </a:rPr>
                        <a:t>17</a:t>
                      </a:r>
                      <a:r>
                        <a:rPr lang="fr-FR" sz="800" dirty="0">
                          <a:effectLst/>
                        </a:rPr>
                        <a:t>, 18 rue Jean-Girard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</a:rPr>
                        <a:t>6</a:t>
                      </a:r>
                      <a:r>
                        <a:rPr lang="fr-FR" sz="800" dirty="0">
                          <a:effectLst/>
                        </a:rPr>
                        <a:t>, </a:t>
                      </a:r>
                      <a:r>
                        <a:rPr lang="fr-FR" sz="800" dirty="0" smtClean="0">
                          <a:effectLst/>
                        </a:rPr>
                        <a:t>12</a:t>
                      </a:r>
                      <a:r>
                        <a:rPr lang="fr-FR" sz="800" dirty="0">
                          <a:effectLst/>
                        </a:rPr>
                        <a:t>, </a:t>
                      </a:r>
                      <a:r>
                        <a:rPr lang="fr-FR" sz="800" dirty="0" smtClean="0">
                          <a:effectLst/>
                        </a:rPr>
                        <a:t> </a:t>
                      </a:r>
                      <a:r>
                        <a:rPr lang="fr-FR" sz="800" dirty="0">
                          <a:effectLst/>
                        </a:rPr>
                        <a:t>chemin des Petites Pannes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</a:rPr>
                        <a:t>9 </a:t>
                      </a:r>
                      <a:r>
                        <a:rPr lang="fr-FR" sz="800" dirty="0">
                          <a:effectLst/>
                        </a:rPr>
                        <a:t>pavillons </a:t>
                      </a:r>
                      <a:r>
                        <a:rPr lang="fr-FR" sz="800" dirty="0" smtClean="0">
                          <a:effectLst/>
                        </a:rPr>
                        <a:t> </a:t>
                      </a:r>
                      <a:endParaRPr lang="fr-FR" sz="8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</a:rPr>
                        <a:t>T4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</a:rPr>
                        <a:t>T5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1930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jardin, chauffage individuel gaz</a:t>
                      </a:r>
                      <a:endParaRPr lang="fr-F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287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Saint-Jacques Nazareth 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Hameau de la Garenne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45 route de la </a:t>
                      </a:r>
                      <a:r>
                        <a:rPr lang="fr-FR" sz="800" dirty="0" err="1">
                          <a:effectLst/>
                        </a:rPr>
                        <a:t>Meignanne</a:t>
                      </a:r>
                      <a:r>
                        <a:rPr lang="fr-FR" sz="800" dirty="0">
                          <a:effectLst/>
                        </a:rPr>
                        <a:t>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2, 11, </a:t>
                      </a:r>
                      <a:r>
                        <a:rPr lang="fr-FR" sz="800" dirty="0" smtClean="0">
                          <a:effectLst/>
                        </a:rPr>
                        <a:t>12, 17 </a:t>
                      </a:r>
                      <a:r>
                        <a:rPr lang="fr-FR" sz="800" dirty="0">
                          <a:effectLst/>
                        </a:rPr>
                        <a:t>square Jean-Paul Sartre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baseline="0" dirty="0" smtClean="0">
                          <a:effectLst/>
                        </a:rPr>
                        <a:t>3 </a:t>
                      </a:r>
                      <a:r>
                        <a:rPr lang="fr-FR" sz="800" dirty="0" smtClean="0">
                          <a:effectLst/>
                        </a:rPr>
                        <a:t>pavillons </a:t>
                      </a:r>
                      <a:endParaRPr lang="fr-FR" sz="8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</a:rPr>
                        <a:t>T5 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1990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jardin, chauffage </a:t>
                      </a:r>
                      <a:r>
                        <a:rPr lang="fr-FR" sz="800" dirty="0" smtClean="0">
                          <a:effectLst/>
                        </a:rPr>
                        <a:t>individuel</a:t>
                      </a:r>
                      <a:r>
                        <a:rPr lang="fr-FR" sz="800" baseline="0" dirty="0" smtClean="0">
                          <a:effectLst/>
                        </a:rPr>
                        <a:t> </a:t>
                      </a:r>
                      <a:r>
                        <a:rPr lang="fr-FR" sz="800" dirty="0" smtClean="0">
                          <a:effectLst/>
                        </a:rPr>
                        <a:t>gaz </a:t>
                      </a:r>
                      <a:r>
                        <a:rPr lang="fr-FR" sz="800" dirty="0">
                          <a:effectLst/>
                        </a:rPr>
                        <a:t>et garage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25450" algn="l"/>
                        </a:tabLst>
                      </a:pPr>
                      <a:r>
                        <a:rPr lang="fr-FR" sz="800" dirty="0">
                          <a:effectLst/>
                        </a:rPr>
                        <a:t>D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574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Saint-Jacques Nazareth 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Clos de Genièvre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</a:rPr>
                        <a:t>48, </a:t>
                      </a:r>
                      <a:r>
                        <a:rPr lang="fr-FR" sz="800" dirty="0">
                          <a:effectLst/>
                        </a:rPr>
                        <a:t>52, </a:t>
                      </a:r>
                      <a:r>
                        <a:rPr lang="fr-FR" sz="800" dirty="0" smtClean="0">
                          <a:effectLst/>
                        </a:rPr>
                        <a:t>56,</a:t>
                      </a:r>
                      <a:r>
                        <a:rPr lang="fr-FR" sz="800" baseline="0" dirty="0" smtClean="0">
                          <a:effectLst/>
                        </a:rPr>
                        <a:t> 57, 59, 61 et 63</a:t>
                      </a:r>
                      <a:r>
                        <a:rPr lang="fr-FR" sz="800" dirty="0" smtClean="0">
                          <a:effectLst/>
                        </a:rPr>
                        <a:t> </a:t>
                      </a:r>
                      <a:r>
                        <a:rPr lang="fr-FR" sz="800" dirty="0">
                          <a:effectLst/>
                        </a:rPr>
                        <a:t>rue René Lacombe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</a:rPr>
                        <a:t>7  </a:t>
                      </a:r>
                      <a:r>
                        <a:rPr lang="fr-FR" sz="800" dirty="0">
                          <a:effectLst/>
                        </a:rPr>
                        <a:t>pavillons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</a:rPr>
                        <a:t>T4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</a:rPr>
                        <a:t>T5 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</a:rPr>
                        <a:t>T6 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1997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 jardin, chauffage individuel gaz et garage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430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Saint-Jacques Nazareth </a:t>
                      </a:r>
                      <a:endParaRPr lang="fr-F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Chagall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</a:rPr>
                        <a:t>40B</a:t>
                      </a:r>
                      <a:r>
                        <a:rPr lang="fr-FR" sz="800" dirty="0">
                          <a:effectLst/>
                        </a:rPr>
                        <a:t>, </a:t>
                      </a:r>
                      <a:r>
                        <a:rPr lang="fr-FR" sz="800" dirty="0" smtClean="0">
                          <a:effectLst/>
                        </a:rPr>
                        <a:t>42B </a:t>
                      </a:r>
                      <a:r>
                        <a:rPr lang="fr-FR" sz="800" dirty="0">
                          <a:effectLst/>
                        </a:rPr>
                        <a:t>et 54 rue Marc Chagall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3</a:t>
                      </a:r>
                      <a:r>
                        <a:rPr lang="fr-FR" sz="800" dirty="0" smtClean="0">
                          <a:effectLst/>
                        </a:rPr>
                        <a:t> </a:t>
                      </a:r>
                      <a:r>
                        <a:rPr lang="fr-FR" sz="800" dirty="0">
                          <a:effectLst/>
                        </a:rPr>
                        <a:t>pavillons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</a:rPr>
                        <a:t>T4  </a:t>
                      </a:r>
                      <a:endParaRPr lang="fr-FR" sz="8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</a:rPr>
                        <a:t>T5 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1993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jardin, chauffage individuel gaz et garage</a:t>
                      </a:r>
                      <a:endParaRPr lang="fr-F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C</a:t>
                      </a:r>
                      <a:endParaRPr lang="fr-F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287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Saint-Jacques Nazareth 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Nazareth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116 rue Nazareth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1 pavillon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</a:rPr>
                        <a:t>T4 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1993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jardin, chauffage individuel gaz et garage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C</a:t>
                      </a:r>
                      <a:endParaRPr lang="fr-F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4309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dirty="0" smtClean="0">
                        <a:effectLst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 smtClean="0">
                          <a:effectLst/>
                        </a:rPr>
                        <a:t>Saint-Jacques Nazareth </a:t>
                      </a:r>
                      <a:endParaRPr lang="fr-FR" sz="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Clos de Nazareth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22, 24, 26, 28, 30, 32, 34, 36, 38, 40 rue Jean Giono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 pavillons 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T3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T4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T5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T6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2003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jardin, chauffage individuel gaz et garage</a:t>
                      </a:r>
                    </a:p>
                  </a:txBody>
                  <a:tcPr marL="50313" marR="5031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9242725"/>
                  </a:ext>
                </a:extLst>
              </a:tr>
            </a:tbl>
          </a:graphicData>
        </a:graphic>
      </p:graphicFrame>
      <p:sp>
        <p:nvSpPr>
          <p:cNvPr id="3" name="Espace réservé du texte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Mon logement en vente en 2024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4504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 smtClean="0"/>
              <a:t>Agence des Deux Croix</a:t>
            </a:r>
          </a:p>
          <a:p>
            <a:r>
              <a:rPr lang="fr-FR" sz="1200" b="0" dirty="0" smtClean="0"/>
              <a:t>Deux-Croix/Banchais – </a:t>
            </a:r>
            <a:r>
              <a:rPr lang="fr-FR" sz="1200" b="0" dirty="0" err="1" smtClean="0"/>
              <a:t>Monplaisir</a:t>
            </a:r>
            <a:r>
              <a:rPr lang="fr-FR" sz="1200" b="0" dirty="0" smtClean="0"/>
              <a:t> </a:t>
            </a:r>
            <a:endParaRPr lang="fr-FR" sz="1200" b="0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0425853"/>
              </p:ext>
            </p:extLst>
          </p:nvPr>
        </p:nvGraphicFramePr>
        <p:xfrm>
          <a:off x="638355" y="1671196"/>
          <a:ext cx="7919048" cy="3957726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10954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83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25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54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02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10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8287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Quartier d’Angers ou Commune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Groupe</a:t>
                      </a:r>
                      <a:endParaRPr lang="fr-F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Adresse(s)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Types et surfaces</a:t>
                      </a:r>
                      <a:endParaRPr lang="fr-F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Informations générales</a:t>
                      </a:r>
                      <a:endParaRPr lang="fr-F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DPE</a:t>
                      </a:r>
                      <a:endParaRPr lang="fr-F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87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Monplaisir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Hameau </a:t>
                      </a:r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</a:t>
                      </a:r>
                      <a:r>
                        <a:rPr lang="fr-FR" sz="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Briollay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81 route de </a:t>
                      </a:r>
                      <a:r>
                        <a:rPr lang="fr-FR" sz="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Briollay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pavillon</a:t>
                      </a:r>
                    </a:p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T5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1990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jardin, chauffage individuel, </a:t>
                      </a:r>
                      <a:r>
                        <a:rPr lang="fr-FR" sz="800" dirty="0" smtClean="0">
                          <a:effectLst/>
                        </a:rPr>
                        <a:t>gaz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25450" algn="l"/>
                        </a:tabLst>
                      </a:pPr>
                      <a:r>
                        <a:rPr lang="fr-FR" sz="800" dirty="0">
                          <a:effectLst/>
                        </a:rPr>
                        <a:t>D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574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Monplaisir</a:t>
                      </a:r>
                      <a:endParaRPr lang="fr-FR" sz="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</a:rPr>
                        <a:t> 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Solferino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34, rue de Touraine</a:t>
                      </a:r>
                    </a:p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 4 et 6 rue </a:t>
                      </a:r>
                      <a:r>
                        <a:rPr lang="fr-FR" sz="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Lezin</a:t>
                      </a:r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Goyer</a:t>
                      </a:r>
                      <a:endParaRPr lang="fr-FR" sz="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fr-FR" sz="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rue de Picardie </a:t>
                      </a:r>
                    </a:p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32, 34 boulevard Henri Dunant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 pavillons </a:t>
                      </a:r>
                    </a:p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T3 </a:t>
                      </a:r>
                    </a:p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T4  </a:t>
                      </a:r>
                    </a:p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T5   </a:t>
                      </a:r>
                    </a:p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T6 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1990</a:t>
                      </a:r>
                    </a:p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jardin, chauffage individuel</a:t>
                      </a:r>
                      <a:r>
                        <a:rPr lang="fr-FR" sz="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gaz et garage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287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Monplaisir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Clos de Bourgogne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8, 10 12, 14 et 14 Bis rue de Bourgogne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 pavillons</a:t>
                      </a:r>
                    </a:p>
                    <a:p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T3</a:t>
                      </a:r>
                    </a:p>
                    <a:p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T4</a:t>
                      </a:r>
                    </a:p>
                    <a:p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T5</a:t>
                      </a:r>
                    </a:p>
                    <a:p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T6</a:t>
                      </a:r>
                    </a:p>
                  </a:txBody>
                  <a:tcPr marL="50313" marR="5031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2007</a:t>
                      </a:r>
                    </a:p>
                    <a:p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jardin, chauffage</a:t>
                      </a:r>
                      <a:r>
                        <a:rPr lang="fr-FR" sz="8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individuel gaz et garage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5645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Monplaisir</a:t>
                      </a:r>
                      <a:endParaRPr lang="fr-FR" sz="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</a:rPr>
                        <a:t> 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Eventard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 3, 4, 5, 7, 9 square de Bourgogne</a:t>
                      </a:r>
                    </a:p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1, 3,</a:t>
                      </a:r>
                      <a:r>
                        <a:rPr lang="fr-FR" sz="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 16, 18, 22, 24, 26, 28, 32, 38, 40, 42 rue de Bourgogne</a:t>
                      </a:r>
                    </a:p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1, 7 rue du Berry </a:t>
                      </a:r>
                    </a:p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1, 3, 7, 8, 9, 10, 11, 12, 13, 14, 15, 17, 18, 20 rue de Champagne</a:t>
                      </a:r>
                    </a:p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 3, 4, 6, 7, 9, 11, 13 square de Champagne</a:t>
                      </a:r>
                    </a:p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place de Champagne</a:t>
                      </a:r>
                    </a:p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42, allée du Vercors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 pavillons </a:t>
                      </a:r>
                    </a:p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T5 </a:t>
                      </a:r>
                    </a:p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T6 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1969</a:t>
                      </a:r>
                    </a:p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jardin, chauffage individuel</a:t>
                      </a:r>
                      <a:r>
                        <a:rPr lang="fr-FR" sz="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gaz et garage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478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 err="1" smtClean="0">
                          <a:effectLst/>
                        </a:rPr>
                        <a:t>Saint-Barthélémy</a:t>
                      </a:r>
                      <a:r>
                        <a:rPr lang="fr-FR" sz="800" dirty="0" smtClean="0">
                          <a:effectLst/>
                        </a:rPr>
                        <a:t> d’Anjou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Horgesti</a:t>
                      </a: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5, 6, 7, 9, 10, 11, 13, 15</a:t>
                      </a:r>
                      <a:r>
                        <a:rPr lang="fr-FR" sz="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rue d’</a:t>
                      </a:r>
                      <a:r>
                        <a:rPr lang="fr-FR" sz="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Horgesti</a:t>
                      </a:r>
                      <a:endParaRPr lang="fr-FR" sz="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1, 3, 5,</a:t>
                      </a:r>
                      <a:r>
                        <a:rPr lang="fr-FR" sz="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 rue Marc-Antoine Charpentier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 pavillons</a:t>
                      </a:r>
                    </a:p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T4</a:t>
                      </a:r>
                    </a:p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T5</a:t>
                      </a:r>
                    </a:p>
                  </a:txBody>
                  <a:tcPr marL="50313" marR="5031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1997 </a:t>
                      </a:r>
                    </a:p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chauffage individuel gaz et garage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C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071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Deux-Croix</a:t>
                      </a:r>
                      <a:r>
                        <a:rPr lang="fr-FR" sz="8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Banchais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Réaumur Reclus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3, 5,</a:t>
                      </a:r>
                      <a:r>
                        <a:rPr lang="fr-FR" sz="8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7, 9, 11, 13, 19, 21, 25, 27, 29, 31, 33, 35 rue Elisée Reclus</a:t>
                      </a:r>
                    </a:p>
                    <a:p>
                      <a:r>
                        <a:rPr lang="fr-FR" sz="8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2, 4, 6, 8, 10, 12, 14, 16, 18, 20, 22, 24 ,26, 28,30, 32, 34, 36, 38 Rue de Réaumur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30 Pavillons</a:t>
                      </a:r>
                      <a:endParaRPr lang="fr-FR" sz="800" baseline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r>
                        <a:rPr lang="fr-FR" sz="8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T3</a:t>
                      </a:r>
                    </a:p>
                    <a:p>
                      <a:r>
                        <a:rPr lang="fr-FR" sz="8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T4</a:t>
                      </a:r>
                    </a:p>
                    <a:p>
                      <a:r>
                        <a:rPr lang="fr-FR" sz="8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T5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1964</a:t>
                      </a:r>
                    </a:p>
                    <a:p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jardin, chauffage individuel gaz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Espace réservé du texte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Mon logement en vente en 2024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5349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 smtClean="0"/>
              <a:t>Agence des Deux Lacs</a:t>
            </a:r>
          </a:p>
          <a:p>
            <a:r>
              <a:rPr lang="fr-FR" sz="1200" b="0" dirty="0" smtClean="0"/>
              <a:t>Belle-</a:t>
            </a:r>
            <a:r>
              <a:rPr lang="fr-FR" sz="1200" b="0" dirty="0" err="1" smtClean="0"/>
              <a:t>Beille</a:t>
            </a:r>
            <a:r>
              <a:rPr lang="fr-FR" sz="1200" b="0" dirty="0" smtClean="0"/>
              <a:t> – Lac de Maine</a:t>
            </a:r>
            <a:endParaRPr lang="fr-FR" sz="1200" b="0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5963921"/>
              </p:ext>
            </p:extLst>
          </p:nvPr>
        </p:nvGraphicFramePr>
        <p:xfrm>
          <a:off x="457200" y="1809754"/>
          <a:ext cx="8229599" cy="2141388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1154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66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79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97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37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1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294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Quartier d’Angers ou Commune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7" marR="585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Groupe</a:t>
                      </a:r>
                      <a:endParaRPr lang="fr-F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7" marR="585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Adresse(s)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7" marR="585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Types et surfaces</a:t>
                      </a:r>
                      <a:endParaRPr lang="fr-F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7" marR="585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Informations générales</a:t>
                      </a:r>
                      <a:endParaRPr lang="fr-F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7" marR="585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DPE</a:t>
                      </a:r>
                      <a:endParaRPr lang="fr-F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7" marR="58597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3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Lac de Maine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7" marR="5859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Clos de Mollière</a:t>
                      </a:r>
                      <a:endParaRPr lang="fr-F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7" marR="5859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</a:rPr>
                        <a:t>27, </a:t>
                      </a:r>
                      <a:r>
                        <a:rPr lang="fr-FR" sz="900" dirty="0">
                          <a:effectLst/>
                        </a:rPr>
                        <a:t>31, </a:t>
                      </a:r>
                      <a:r>
                        <a:rPr lang="fr-FR" sz="900" dirty="0" smtClean="0">
                          <a:effectLst/>
                        </a:rPr>
                        <a:t>33, 47</a:t>
                      </a:r>
                      <a:r>
                        <a:rPr lang="fr-FR" sz="900" dirty="0">
                          <a:effectLst/>
                        </a:rPr>
                        <a:t>, </a:t>
                      </a:r>
                      <a:r>
                        <a:rPr lang="fr-FR" sz="900" dirty="0" smtClean="0">
                          <a:effectLst/>
                        </a:rPr>
                        <a:t>49 </a:t>
                      </a:r>
                      <a:r>
                        <a:rPr lang="fr-FR" sz="900" dirty="0">
                          <a:effectLst/>
                        </a:rPr>
                        <a:t>rue Colette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</a:rPr>
                        <a:t>2Bis, </a:t>
                      </a:r>
                      <a:r>
                        <a:rPr lang="fr-FR" sz="900" dirty="0">
                          <a:effectLst/>
                        </a:rPr>
                        <a:t>8, 10, 12, 14 square Guillaume Barclay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7" marR="5859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</a:rPr>
                        <a:t>10 pavillons</a:t>
                      </a:r>
                      <a:endParaRPr lang="fr-FR" sz="9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</a:rPr>
                        <a:t>T4 </a:t>
                      </a:r>
                      <a:endParaRPr lang="fr-FR" sz="9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</a:rPr>
                        <a:t>T5 </a:t>
                      </a:r>
                      <a:endParaRPr lang="fr-FR" sz="9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</a:rPr>
                        <a:t>T6  </a:t>
                      </a:r>
                      <a:endParaRPr lang="fr-FR" sz="9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7" marR="5859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1990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jardin, chauffage individuel gaz et garage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7" marR="5859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</a:rPr>
                        <a:t>C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7" marR="58597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83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Lac de Maine</a:t>
                      </a:r>
                      <a:endParaRPr lang="fr-F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7" marR="5859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Mollière II</a:t>
                      </a:r>
                      <a:endParaRPr lang="fr-F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7" marR="5859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2, 4, 6, 8, </a:t>
                      </a:r>
                      <a:r>
                        <a:rPr lang="fr-FR" sz="900" dirty="0" smtClean="0">
                          <a:effectLst/>
                        </a:rPr>
                        <a:t>14</a:t>
                      </a:r>
                      <a:r>
                        <a:rPr lang="fr-FR" sz="900" dirty="0">
                          <a:effectLst/>
                        </a:rPr>
                        <a:t>, 16, </a:t>
                      </a:r>
                      <a:r>
                        <a:rPr lang="fr-FR" sz="900" dirty="0" smtClean="0">
                          <a:effectLst/>
                        </a:rPr>
                        <a:t>18, </a:t>
                      </a:r>
                      <a:r>
                        <a:rPr lang="fr-FR" sz="900" dirty="0">
                          <a:effectLst/>
                        </a:rPr>
                        <a:t>24, 26, 28, 30 allée du Grand </a:t>
                      </a:r>
                      <a:r>
                        <a:rPr lang="fr-FR" sz="900" dirty="0" err="1">
                          <a:effectLst/>
                        </a:rPr>
                        <a:t>Servial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7" marR="5859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</a:rPr>
                        <a:t>10 pavillon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</a:rPr>
                        <a:t>T3 </a:t>
                      </a:r>
                      <a:endParaRPr lang="fr-FR" sz="9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</a:rPr>
                        <a:t>T4 </a:t>
                      </a:r>
                      <a:endParaRPr lang="fr-FR" sz="9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</a:rPr>
                        <a:t>T5  </a:t>
                      </a:r>
                      <a:endParaRPr lang="fr-FR" sz="9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</a:rPr>
                        <a:t>T7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7" marR="5859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1992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jardin, chauffage individuel gaz et garage</a:t>
                      </a:r>
                      <a:endParaRPr lang="fr-F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7" marR="5859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</a:rPr>
                        <a:t>D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7" marR="58597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Espace réservé du texte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Mon logement en vente en 2024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5407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 smtClean="0"/>
              <a:t>Agence des Deux Roses</a:t>
            </a:r>
          </a:p>
          <a:p>
            <a:r>
              <a:rPr lang="fr-FR" sz="1200" b="0" dirty="0" smtClean="0"/>
              <a:t>Centre-ville - Justices - Saint-Léonard – Roseraie – La Fayette - Éblé</a:t>
            </a:r>
            <a:endParaRPr lang="fr-FR" sz="1200" b="0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7779966"/>
              </p:ext>
            </p:extLst>
          </p:nvPr>
        </p:nvGraphicFramePr>
        <p:xfrm>
          <a:off x="457200" y="1764816"/>
          <a:ext cx="8229599" cy="2487773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1154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66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79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91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043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1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294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Quartier d’Angers ou Commune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7" marR="585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Groupe</a:t>
                      </a:r>
                      <a:endParaRPr lang="fr-F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7" marR="585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Adresse(s)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7" marR="585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Types et surfaces</a:t>
                      </a:r>
                      <a:endParaRPr lang="fr-F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7" marR="585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Informations générales</a:t>
                      </a:r>
                      <a:endParaRPr lang="fr-F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7" marR="585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DPE</a:t>
                      </a:r>
                      <a:endParaRPr lang="fr-F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7" marR="58597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6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Justices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7" marR="5859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Paul Cézanne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7" marR="5859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27, 29, 35, 37, rue Manet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7" marR="5859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pavillons</a:t>
                      </a:r>
                    </a:p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T4</a:t>
                      </a:r>
                    </a:p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T5</a:t>
                      </a:r>
                    </a:p>
                    <a:p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7" marR="5859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1997</a:t>
                      </a:r>
                    </a:p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jardin, garage, chauffage individuel gaz 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7" marR="5859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</a:rPr>
                        <a:t>C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7" marR="58597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48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Justices</a:t>
                      </a:r>
                      <a:endParaRPr lang="fr-FR" sz="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597" marR="5859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Arboretum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7" marR="5859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18, 20, 22, 24 rue Sidney Bechet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7" marR="5859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pavillons</a:t>
                      </a:r>
                    </a:p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T5</a:t>
                      </a:r>
                    </a:p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T6</a:t>
                      </a:r>
                    </a:p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T7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7" marR="5859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1992</a:t>
                      </a:r>
                    </a:p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jardin, chauffage individuel gaz et garage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7" marR="5859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</a:rPr>
                        <a:t>D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7" marR="58597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20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Roseraie </a:t>
                      </a:r>
                      <a:r>
                        <a:rPr lang="fr-FR" sz="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Orgemont</a:t>
                      </a:r>
                      <a:endParaRPr lang="fr-FR" sz="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597" marR="5859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Grand </a:t>
                      </a:r>
                      <a:r>
                        <a:rPr lang="fr-FR" sz="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Douzillé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7" marR="5859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5, 13, 15, 17, 19, 23, 27, 59, 61, 63, 65, 67, 69, 71, 73, 75, 77, 81, 83, 85, 87</a:t>
                      </a:r>
                      <a:r>
                        <a:rPr lang="fr-FR" sz="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rue du Grand </a:t>
                      </a:r>
                      <a:r>
                        <a:rPr lang="fr-FR" sz="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Douzillé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7" marR="5859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 pavillons</a:t>
                      </a:r>
                    </a:p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T4</a:t>
                      </a:r>
                    </a:p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T5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7" marR="5859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1970</a:t>
                      </a:r>
                    </a:p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jardin, chauffage individuel gaz et garage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7" marR="5859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7" marR="58597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20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Justices</a:t>
                      </a:r>
                      <a:endParaRPr lang="fr-FR" sz="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597" marR="5859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Les Peintres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7" marR="5859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5, 6, 7, 8, 9, 10, 11, 12, 14, 16 rue Eugène Delacroix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7" marR="5859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 pavillons</a:t>
                      </a:r>
                    </a:p>
                    <a:p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T4</a:t>
                      </a:r>
                    </a:p>
                    <a:p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T5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7" marR="5859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2006 et 2007</a:t>
                      </a:r>
                    </a:p>
                    <a:p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Chauffage</a:t>
                      </a:r>
                      <a:r>
                        <a:rPr lang="fr-FR" sz="8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individuel gaz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7" marR="5859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7" marR="58597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7821331"/>
                  </a:ext>
                </a:extLst>
              </a:tr>
              <a:tr h="2920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Murs-Erigné</a:t>
                      </a:r>
                      <a:endParaRPr lang="fr-FR" sz="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597" marR="5859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Clos du Chêne Rond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7" marR="5859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1, 3, 5, 7, 9, 11, 13, 17</a:t>
                      </a:r>
                      <a:r>
                        <a:rPr lang="fr-FR" sz="8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rue</a:t>
                      </a:r>
                      <a:r>
                        <a:rPr lang="fr-FR" sz="8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de l’Hôtel de ville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7" marR="5859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 Pavillons</a:t>
                      </a:r>
                      <a:r>
                        <a:rPr lang="fr-FR" sz="8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r>
                        <a:rPr lang="fr-FR" sz="8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T4 </a:t>
                      </a:r>
                    </a:p>
                    <a:p>
                      <a:r>
                        <a:rPr lang="fr-FR" sz="8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T5 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7" marR="5859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2006</a:t>
                      </a:r>
                      <a:endParaRPr lang="fr-FR" sz="8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Jardin, chauffage </a:t>
                      </a:r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individuel gaz et garage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7" marR="5859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7" marR="58597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Espace réservé du texte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Mon logement en vente en 2024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55265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179888" y="3098041"/>
            <a:ext cx="6880923" cy="15388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000" b="1" dirty="0" smtClean="0">
                <a:solidFill>
                  <a:schemeClr val="bg1"/>
                </a:solidFill>
              </a:rPr>
              <a:t>02</a:t>
            </a:r>
          </a:p>
          <a:p>
            <a:r>
              <a:rPr lang="fr-FR" sz="2400" dirty="0" smtClean="0">
                <a:solidFill>
                  <a:schemeClr val="bg1"/>
                </a:solidFill>
              </a:rPr>
              <a:t>VENTE DE COLLECTIFS – APPARTEMENTS ET MAISONS</a:t>
            </a:r>
            <a:endParaRPr lang="fr-FR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7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 smtClean="0"/>
              <a:t>Agence des Deux Rives</a:t>
            </a:r>
          </a:p>
          <a:p>
            <a:r>
              <a:rPr lang="fr-FR" sz="1200" b="0" dirty="0"/>
              <a:t>Les Hauts de Saint Aubin – Ney/</a:t>
            </a:r>
            <a:r>
              <a:rPr lang="fr-FR" sz="1200" b="0" dirty="0" err="1"/>
              <a:t>Chalouère</a:t>
            </a:r>
            <a:r>
              <a:rPr lang="fr-FR" sz="1200" b="0" dirty="0"/>
              <a:t> – </a:t>
            </a:r>
            <a:r>
              <a:rPr lang="fr-FR" sz="1200" b="0" dirty="0" err="1"/>
              <a:t>Doutre</a:t>
            </a:r>
            <a:r>
              <a:rPr lang="fr-FR" sz="1200" b="0" dirty="0"/>
              <a:t> - Saint-Jacques/Nazareth – </a:t>
            </a:r>
            <a:r>
              <a:rPr lang="fr-FR" sz="1200" b="0" dirty="0" smtClean="0"/>
              <a:t>Saint-Serge</a:t>
            </a:r>
            <a:endParaRPr lang="fr-FR" sz="1200" b="0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7643139"/>
              </p:ext>
            </p:extLst>
          </p:nvPr>
        </p:nvGraphicFramePr>
        <p:xfrm>
          <a:off x="1120030" y="1596083"/>
          <a:ext cx="7398662" cy="4374869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10235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46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65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39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99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99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25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 dirty="0">
                          <a:effectLst/>
                        </a:rPr>
                        <a:t>Quartier d’Angers ou Commune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 dirty="0">
                          <a:effectLst/>
                        </a:rPr>
                        <a:t>Groupe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 dirty="0">
                          <a:effectLst/>
                        </a:rPr>
                        <a:t>Adresse(s)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 dirty="0">
                          <a:effectLst/>
                        </a:rPr>
                        <a:t>Types et surfaces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 dirty="0">
                          <a:effectLst/>
                        </a:rPr>
                        <a:t>Informations générales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 dirty="0">
                          <a:effectLst/>
                        </a:rPr>
                        <a:t>DPE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0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 dirty="0" err="1">
                          <a:effectLst/>
                        </a:rPr>
                        <a:t>Doutre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 dirty="0" err="1">
                          <a:effectLst/>
                        </a:rPr>
                        <a:t>Tharreau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 dirty="0">
                          <a:effectLst/>
                        </a:rPr>
                        <a:t>5 rue </a:t>
                      </a:r>
                      <a:r>
                        <a:rPr lang="fr-FR" sz="900" dirty="0" err="1">
                          <a:effectLst/>
                        </a:rPr>
                        <a:t>Tharreau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800" dirty="0" smtClean="0">
                          <a:effectLst/>
                        </a:rPr>
                        <a:t>1 appartement 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800" dirty="0" smtClean="0">
                          <a:effectLst/>
                        </a:rPr>
                        <a:t>T3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 dirty="0">
                          <a:effectLst/>
                        </a:rPr>
                        <a:t>1980-1990 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 dirty="0">
                          <a:effectLst/>
                        </a:rPr>
                        <a:t>c</a:t>
                      </a:r>
                      <a:r>
                        <a:rPr lang="fr-FR" sz="900" dirty="0" smtClean="0">
                          <a:effectLst/>
                        </a:rPr>
                        <a:t>hauffage </a:t>
                      </a:r>
                      <a:r>
                        <a:rPr lang="fr-FR" sz="900" dirty="0">
                          <a:effectLst/>
                        </a:rPr>
                        <a:t>individuel gaz et garage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 dirty="0">
                          <a:effectLst/>
                        </a:rPr>
                        <a:t>C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82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Doutre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Censerie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 rue de la </a:t>
                      </a:r>
                      <a:r>
                        <a:rPr lang="fr-FR" sz="9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Censerie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 appartements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T2 /</a:t>
                      </a:r>
                      <a:r>
                        <a:rPr lang="fr-FR" sz="8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T3 </a:t>
                      </a:r>
                      <a:r>
                        <a:rPr lang="fr-FR" sz="8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/ </a:t>
                      </a:r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T4 /</a:t>
                      </a:r>
                      <a:r>
                        <a:rPr lang="fr-FR" sz="8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T5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921385" indent="-921385"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1985</a:t>
                      </a:r>
                    </a:p>
                    <a:p>
                      <a:pPr marL="921385" indent="-921385"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chauffage collectif gaz et garage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1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 dirty="0">
                          <a:effectLst/>
                        </a:rPr>
                        <a:t>Saint Jacques Nazareth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>
                          <a:effectLst/>
                        </a:rPr>
                        <a:t>Raspail</a:t>
                      </a:r>
                      <a:endParaRPr lang="fr-F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 dirty="0">
                          <a:effectLst/>
                        </a:rPr>
                        <a:t>20 rue Raspail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800" dirty="0" smtClean="0">
                          <a:effectLst/>
                        </a:rPr>
                        <a:t>10 appartements</a:t>
                      </a:r>
                      <a:endParaRPr lang="fr-FR" sz="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800" dirty="0" smtClean="0">
                          <a:effectLst/>
                        </a:rPr>
                        <a:t>T2 /</a:t>
                      </a:r>
                      <a:r>
                        <a:rPr lang="fr-FR" sz="800" baseline="0" dirty="0" smtClean="0">
                          <a:effectLst/>
                        </a:rPr>
                        <a:t> </a:t>
                      </a:r>
                      <a:r>
                        <a:rPr lang="fr-FR" sz="800" dirty="0" smtClean="0">
                          <a:effectLst/>
                        </a:rPr>
                        <a:t>T3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921385" indent="-921385"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 dirty="0">
                          <a:effectLst/>
                        </a:rPr>
                        <a:t>1979 </a:t>
                      </a:r>
                    </a:p>
                    <a:p>
                      <a:pPr marL="921385" indent="-921385"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 dirty="0">
                          <a:effectLst/>
                        </a:rPr>
                        <a:t>c</a:t>
                      </a:r>
                      <a:r>
                        <a:rPr lang="fr-FR" sz="900" dirty="0" smtClean="0">
                          <a:effectLst/>
                        </a:rPr>
                        <a:t>hauffage </a:t>
                      </a:r>
                      <a:r>
                        <a:rPr lang="fr-FR" sz="900" dirty="0">
                          <a:effectLst/>
                        </a:rPr>
                        <a:t>individuel gaz et garage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 dirty="0">
                          <a:effectLst/>
                        </a:rPr>
                        <a:t>D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820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391275" algn="l"/>
                        </a:tabLst>
                        <a:defRPr/>
                      </a:pPr>
                      <a:r>
                        <a:rPr lang="fr-FR" sz="900" dirty="0" smtClean="0">
                          <a:effectLst/>
                        </a:rPr>
                        <a:t>Saint Jacques Nazareth</a:t>
                      </a:r>
                      <a:endParaRPr lang="fr-FR" sz="9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La Traquette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 rue de la Traquette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 appartements 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T2</a:t>
                      </a:r>
                      <a:r>
                        <a:rPr lang="fr-FR" sz="8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/ T3 / T4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1993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chauffage</a:t>
                      </a:r>
                      <a:r>
                        <a:rPr lang="fr-FR" sz="9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collectif gaz et garage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820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391275" algn="l"/>
                        </a:tabLst>
                        <a:defRPr/>
                      </a:pPr>
                      <a:r>
                        <a:rPr lang="fr-FR" sz="900" dirty="0" smtClean="0">
                          <a:effectLst/>
                        </a:rPr>
                        <a:t>Saint Jacques Nazareth</a:t>
                      </a:r>
                      <a:endParaRPr lang="fr-FR" sz="9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Christophe Colomb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37 et 39 rue St Lazare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18 appartements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T1 /</a:t>
                      </a:r>
                      <a:r>
                        <a:rPr lang="fr-FR" sz="8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T2</a:t>
                      </a:r>
                      <a:r>
                        <a:rPr lang="fr-FR" sz="8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/ </a:t>
                      </a:r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T3</a:t>
                      </a:r>
                      <a:r>
                        <a:rPr lang="fr-FR" sz="8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/ </a:t>
                      </a:r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T4 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1994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chauffage collectif gaz et garage 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820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391275" algn="l"/>
                        </a:tabLst>
                        <a:defRPr/>
                      </a:pPr>
                      <a:r>
                        <a:rPr lang="fr-FR" sz="900" dirty="0" smtClean="0">
                          <a:effectLst/>
                        </a:rPr>
                        <a:t>Saint Serge Ney </a:t>
                      </a:r>
                      <a:r>
                        <a:rPr lang="fr-FR" sz="900" dirty="0" err="1" smtClean="0">
                          <a:effectLst/>
                        </a:rPr>
                        <a:t>Chalouère</a:t>
                      </a:r>
                      <a:endParaRPr lang="fr-FR" sz="9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Paul</a:t>
                      </a:r>
                      <a:r>
                        <a:rPr lang="fr-FR" sz="9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900" baseline="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Pousset</a:t>
                      </a:r>
                      <a:r>
                        <a:rPr lang="fr-FR" sz="9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I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18 Cour du Rocher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 appartements 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T2 /</a:t>
                      </a:r>
                      <a:r>
                        <a:rPr lang="fr-FR" sz="8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T3 </a:t>
                      </a:r>
                      <a:r>
                        <a:rPr lang="fr-FR" sz="8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/ T4 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1987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chauffage collectif gaz et garage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5649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391275" algn="l"/>
                        </a:tabLst>
                        <a:defRPr/>
                      </a:pPr>
                      <a:r>
                        <a:rPr lang="fr-FR" sz="900" dirty="0" smtClean="0">
                          <a:effectLst/>
                        </a:rPr>
                        <a:t>Saint Serge Ney </a:t>
                      </a:r>
                      <a:r>
                        <a:rPr lang="fr-FR" sz="900" dirty="0" err="1" smtClean="0">
                          <a:effectLst/>
                        </a:rPr>
                        <a:t>Chalouère</a:t>
                      </a:r>
                      <a:endParaRPr lang="fr-FR" sz="9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391275" algn="l"/>
                        </a:tabLst>
                        <a:defRPr/>
                      </a:pPr>
                      <a:r>
                        <a:rPr lang="fr-FR" sz="9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Paul</a:t>
                      </a:r>
                      <a:r>
                        <a:rPr lang="fr-FR" sz="9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900" baseline="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Pousset</a:t>
                      </a:r>
                      <a:r>
                        <a:rPr lang="fr-FR" sz="9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II</a:t>
                      </a:r>
                      <a:endParaRPr lang="fr-FR" sz="9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6, 8,</a:t>
                      </a:r>
                      <a:r>
                        <a:rPr lang="fr-FR" sz="9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10, 12, 14, 16 Cour du Rocher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endParaRPr lang="fr-FR" sz="8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32 appartements 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T2 /</a:t>
                      </a:r>
                      <a:r>
                        <a:rPr lang="fr-FR" sz="8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T3</a:t>
                      </a:r>
                      <a:r>
                        <a:rPr lang="fr-FR" sz="8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/ </a:t>
                      </a:r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T4 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1990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chauffage</a:t>
                      </a:r>
                      <a:r>
                        <a:rPr lang="fr-FR" sz="9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collectif gaz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38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 dirty="0">
                          <a:effectLst/>
                        </a:rPr>
                        <a:t>Saint Serge Ney </a:t>
                      </a:r>
                      <a:r>
                        <a:rPr lang="fr-FR" sz="900" dirty="0" err="1">
                          <a:effectLst/>
                        </a:rPr>
                        <a:t>Chalouère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>
                          <a:effectLst/>
                        </a:rPr>
                        <a:t>Chalouère</a:t>
                      </a:r>
                      <a:endParaRPr lang="fr-F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 dirty="0">
                          <a:effectLst/>
                        </a:rPr>
                        <a:t>75 rue de la </a:t>
                      </a:r>
                      <a:r>
                        <a:rPr lang="fr-FR" sz="900" dirty="0" err="1">
                          <a:effectLst/>
                        </a:rPr>
                        <a:t>Chalouère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800" dirty="0" smtClean="0">
                          <a:effectLst/>
                        </a:rPr>
                        <a:t>17 </a:t>
                      </a:r>
                      <a:r>
                        <a:rPr lang="fr-FR" sz="800" dirty="0">
                          <a:effectLst/>
                        </a:rPr>
                        <a:t>appartements 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800" dirty="0" smtClean="0">
                          <a:effectLst/>
                        </a:rPr>
                        <a:t>T2 /</a:t>
                      </a:r>
                      <a:r>
                        <a:rPr lang="fr-FR" sz="800" baseline="0" dirty="0" smtClean="0">
                          <a:effectLst/>
                        </a:rPr>
                        <a:t> </a:t>
                      </a:r>
                      <a:r>
                        <a:rPr lang="fr-FR" sz="800" dirty="0" smtClean="0">
                          <a:effectLst/>
                        </a:rPr>
                        <a:t>T3 </a:t>
                      </a:r>
                      <a:r>
                        <a:rPr lang="fr-FR" sz="800" baseline="0" dirty="0">
                          <a:effectLst/>
                        </a:rPr>
                        <a:t> </a:t>
                      </a:r>
                      <a:r>
                        <a:rPr lang="fr-FR" sz="800" baseline="0" dirty="0" smtClean="0">
                          <a:effectLst/>
                        </a:rPr>
                        <a:t>/ </a:t>
                      </a:r>
                      <a:r>
                        <a:rPr lang="fr-FR" sz="800" dirty="0" smtClean="0">
                          <a:effectLst/>
                        </a:rPr>
                        <a:t>T4 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 dirty="0">
                          <a:effectLst/>
                        </a:rPr>
                        <a:t>1978 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 dirty="0">
                          <a:effectLst/>
                        </a:rPr>
                        <a:t>c</a:t>
                      </a:r>
                      <a:r>
                        <a:rPr lang="fr-FR" sz="900" dirty="0" smtClean="0">
                          <a:effectLst/>
                        </a:rPr>
                        <a:t>hauffage </a:t>
                      </a:r>
                      <a:r>
                        <a:rPr lang="fr-FR" sz="900" dirty="0">
                          <a:effectLst/>
                        </a:rPr>
                        <a:t>collectif gaz et garage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 dirty="0">
                          <a:effectLst/>
                        </a:rPr>
                        <a:t>D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51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La </a:t>
                      </a:r>
                      <a:r>
                        <a:rPr lang="fr-FR" sz="9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Doutre</a:t>
                      </a: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/ St Jacques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Saint Nicolas</a:t>
                      </a:r>
                      <a:r>
                        <a:rPr lang="fr-FR" sz="9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n°4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69 Avenue Saint Nicolas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49 appartements</a:t>
                      </a:r>
                      <a:r>
                        <a:rPr lang="fr-FR" sz="8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8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T1  / T3  / T4  / T5 / T6 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1991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chauffage individuel gaz et garage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081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Hauts de St Aubin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Petites Pannes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 rue des Petites Pannes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 appartements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T2</a:t>
                      </a:r>
                      <a:r>
                        <a:rPr lang="fr-FR" sz="8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/ </a:t>
                      </a:r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T3</a:t>
                      </a:r>
                      <a:r>
                        <a:rPr lang="fr-FR" sz="8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/ </a:t>
                      </a:r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T4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2003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Chauffage</a:t>
                      </a:r>
                      <a:r>
                        <a:rPr lang="fr-FR" sz="9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collectif gaz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6433440"/>
                  </a:ext>
                </a:extLst>
              </a:tr>
            </a:tbl>
          </a:graphicData>
        </a:graphic>
      </p:graphicFrame>
      <p:sp>
        <p:nvSpPr>
          <p:cNvPr id="4" name="Espace réservé du texte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Mon logement en vente en 2024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9646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</Template>
  <TotalTime>2135</TotalTime>
  <Words>1613</Words>
  <Application>Microsoft Office PowerPoint</Application>
  <PresentationFormat>Affichage à l'écran (4:3)</PresentationFormat>
  <Paragraphs>473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8" baseType="lpstr">
      <vt:lpstr>Arial</vt:lpstr>
      <vt:lpstr>Calibri</vt:lpstr>
      <vt:lpstr>Lucida Grande</vt:lpstr>
      <vt:lpstr>Times New Roman</vt:lpstr>
      <vt:lpstr>PPT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Mathilde Avril</dc:creator>
  <cp:lastModifiedBy>ROCHARD Gaëlle</cp:lastModifiedBy>
  <cp:revision>108</cp:revision>
  <dcterms:created xsi:type="dcterms:W3CDTF">2017-06-22T14:00:13Z</dcterms:created>
  <dcterms:modified xsi:type="dcterms:W3CDTF">2024-10-30T11:22:28Z</dcterms:modified>
</cp:coreProperties>
</file>