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4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362"/>
    <a:srgbClr val="D4314F"/>
    <a:srgbClr val="DF2B4F"/>
    <a:srgbClr val="1D1F1F"/>
    <a:srgbClr val="FFE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60" d="100"/>
          <a:sy n="160" d="100"/>
        </p:scale>
        <p:origin x="204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3EED4-A98C-42BA-B915-51924245DCBA}" type="datetimeFigureOut">
              <a:rPr lang="fr-FR" smtClean="0"/>
              <a:t>30/10/2024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Essai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D53A8-DE37-41FB-85F9-9DB9CF4282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829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EF626-96AE-3244-88B4-695DA9067ADB}" type="datetimeFigureOut">
              <a:rPr lang="fr-FR" smtClean="0"/>
              <a:t>30/10/2024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Essai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228B7-EAD1-D447-A503-7CBBAA3041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2685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9016ALHABI_AngersLoireHabitatLogCharte/T_PPT_ALH/BasesImages/Page1_ALH.jpg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9016ALHABI_AngersLoireHabitatLogCharte/T_PPT_ALH/BasesImages/Page3&amp;5_ALH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9016ALHABI_AngersLoireHabitatLogCharte/T_PPT_ALH/BasesImages/Page3&amp;5_ALH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artage/EnCours/Divers/1609016ALHABI_AngersLoireHabitatLogCharte/T_PPT_ALH/BasesImages/Page6gris_ALH.jpg" TargetMode="External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ge1_ALH.jpg" descr="/Volumes/Partage/EnCours/Divers/1609016ALHABI_AngersLoireHabitatLogCharte/T_PPT_ALH/BasesImages/Page1_ALH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205999" y="4464000"/>
            <a:ext cx="7305851" cy="17759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0000"/>
              </a:lnSpc>
              <a:buFontTx/>
              <a:buNone/>
              <a:defRPr sz="4000" b="1" i="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FontTx/>
              <a:buNone/>
              <a:defRPr sz="3000" b="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6561668" y="1018071"/>
            <a:ext cx="1950183" cy="353532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lnSpc>
                <a:spcPct val="70000"/>
              </a:lnSpc>
              <a:buFontTx/>
              <a:buNone/>
              <a:defRPr sz="1500" b="1" i="0">
                <a:solidFill>
                  <a:srgbClr val="FFFFFF"/>
                </a:solidFill>
              </a:defRPr>
            </a:lvl1pPr>
            <a:lvl2pPr marL="0" indent="0" algn="r">
              <a:lnSpc>
                <a:spcPct val="80000"/>
              </a:lnSpc>
              <a:buFontTx/>
              <a:buNone/>
              <a:defRPr sz="1000" b="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fr-FR" dirty="0" smtClean="0"/>
              <a:t>juin 17</a:t>
            </a:r>
          </a:p>
        </p:txBody>
      </p:sp>
    </p:spTree>
    <p:extLst>
      <p:ext uri="{BB962C8B-B14F-4D97-AF65-F5344CB8AC3E}">
        <p14:creationId xmlns:p14="http://schemas.microsoft.com/office/powerpoint/2010/main" val="569895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1206000" y="6174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texte 19"/>
          <p:cNvSpPr>
            <a:spLocks noGrp="1"/>
          </p:cNvSpPr>
          <p:nvPr>
            <p:ph type="body" sz="quarter" idx="17" hasCustomPrompt="1"/>
          </p:nvPr>
        </p:nvSpPr>
        <p:spPr>
          <a:xfrm>
            <a:off x="1206000" y="668868"/>
            <a:ext cx="5702800" cy="685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300" b="1">
                <a:solidFill>
                  <a:srgbClr val="E94362"/>
                </a:solidFill>
              </a:defRPr>
            </a:lvl1pPr>
          </a:lstStyle>
          <a:p>
            <a:pPr lvl="0"/>
            <a:r>
              <a:rPr lang="fr-FR" dirty="0" smtClean="0"/>
              <a:t>SOMMAIRE</a:t>
            </a:r>
          </a:p>
        </p:txBody>
      </p:sp>
      <p:sp>
        <p:nvSpPr>
          <p:cNvPr id="22" name="ZoneTexte 21"/>
          <p:cNvSpPr txBox="1"/>
          <p:nvPr userDrawn="1"/>
        </p:nvSpPr>
        <p:spPr>
          <a:xfrm>
            <a:off x="8170334" y="6282000"/>
            <a:ext cx="308533" cy="1857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fr-FR" sz="1000" b="1" dirty="0" smtClean="0"/>
              <a:t>P</a:t>
            </a:r>
            <a:fld id="{B58CAE9D-7846-624D-B16B-29948B00555A}" type="slidenum">
              <a:rPr lang="fr-FR" sz="1000" b="1" smtClean="0"/>
              <a:pPr algn="r"/>
              <a:t>‹N°›</a:t>
            </a:fld>
            <a:endParaRPr lang="fr-FR" sz="1000" b="1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8" hasCustomPrompt="1"/>
          </p:nvPr>
        </p:nvSpPr>
        <p:spPr>
          <a:xfrm>
            <a:off x="1205999" y="1871134"/>
            <a:ext cx="7272867" cy="3944268"/>
          </a:xfrm>
          <a:prstGeom prst="rect">
            <a:avLst/>
          </a:prstGeom>
        </p:spPr>
        <p:txBody>
          <a:bodyPr vert="horz" lIns="0" rIns="0" bIns="0"/>
          <a:lstStyle>
            <a:lvl1pPr marL="0" indent="-234000">
              <a:lnSpc>
                <a:spcPct val="110000"/>
              </a:lnSpc>
              <a:spcBef>
                <a:spcPts val="0"/>
              </a:spcBef>
              <a:defRPr sz="2500" b="0" baseline="0"/>
            </a:lvl1pPr>
          </a:lstStyle>
          <a:p>
            <a:pPr lvl="0"/>
            <a:r>
              <a:rPr lang="fr-FR" dirty="0" smtClean="0"/>
              <a:t>Contenu du sommaire</a:t>
            </a:r>
          </a:p>
        </p:txBody>
      </p:sp>
      <p:sp>
        <p:nvSpPr>
          <p:cNvPr id="30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1206000" y="6282000"/>
            <a:ext cx="6964334" cy="185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1" baseline="0">
                <a:solidFill>
                  <a:srgbClr val="E94362"/>
                </a:solidFill>
              </a:defRPr>
            </a:lvl1pPr>
            <a:lvl2pPr marL="1692000" indent="0">
              <a:lnSpc>
                <a:spcPct val="100000"/>
              </a:lnSpc>
              <a:spcBef>
                <a:spcPts val="0"/>
              </a:spcBef>
              <a:buNone/>
              <a:defRPr sz="1000" b="1" baseline="0">
                <a:solidFill>
                  <a:srgbClr val="E94362"/>
                </a:solidFill>
              </a:defRPr>
            </a:lvl2pPr>
          </a:lstStyle>
          <a:p>
            <a:r>
              <a:rPr lang="fr-FR" dirty="0" smtClean="0"/>
              <a:t>Mon logement en vente en 2023</a:t>
            </a:r>
            <a:endParaRPr lang="fr-FR" dirty="0"/>
          </a:p>
        </p:txBody>
      </p:sp>
      <p:pic>
        <p:nvPicPr>
          <p:cNvPr id="9" name="Picture 2" descr="S:\-DEPMNT-\Logo et charte graphique 2017\Logo\JPG PC\T-LogoALH-Q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144" y="688798"/>
            <a:ext cx="1294721" cy="64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51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préamb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ge3&amp;5_ALH.jpg" descr="/Volumes/Partage/EnCours/Divers/1609016ALHABI_AngersLoireHabitatLogCharte/T_PPT_ALH/BasesImages/Page3&amp;5_ALH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chemeClr val="bg1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1205999" y="3646799"/>
            <a:ext cx="7305851" cy="25931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0000"/>
              </a:lnSpc>
              <a:buFontTx/>
              <a:buNone/>
              <a:defRPr sz="4000" b="0" i="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FontTx/>
              <a:buNone/>
              <a:defRPr sz="3000" b="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fr-FR" dirty="0" smtClean="0"/>
              <a:t>PRÉAMBULE</a:t>
            </a:r>
          </a:p>
        </p:txBody>
      </p:sp>
    </p:spTree>
    <p:extLst>
      <p:ext uri="{BB962C8B-B14F-4D97-AF65-F5344CB8AC3E}">
        <p14:creationId xmlns:p14="http://schemas.microsoft.com/office/powerpoint/2010/main" val="338452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Préamb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1206000" y="6174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19"/>
          <p:cNvSpPr>
            <a:spLocks noGrp="1"/>
          </p:cNvSpPr>
          <p:nvPr>
            <p:ph type="body" sz="quarter" idx="18"/>
          </p:nvPr>
        </p:nvSpPr>
        <p:spPr>
          <a:xfrm>
            <a:off x="1206000" y="668868"/>
            <a:ext cx="5702800" cy="685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80000"/>
              </a:lnSpc>
              <a:buNone/>
              <a:defRPr sz="2300" b="1">
                <a:solidFill>
                  <a:srgbClr val="E94362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8170334" y="6282000"/>
            <a:ext cx="308533" cy="1857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fr-FR" sz="1000" b="1" dirty="0" smtClean="0"/>
              <a:t>P</a:t>
            </a:r>
            <a:fld id="{B58CAE9D-7846-624D-B16B-29948B00555A}" type="slidenum">
              <a:rPr lang="fr-FR" sz="1000" b="1" smtClean="0"/>
              <a:pPr algn="r"/>
              <a:t>‹N°›</a:t>
            </a:fld>
            <a:endParaRPr lang="fr-FR" sz="1000" b="1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1206000" y="1979999"/>
            <a:ext cx="7304588" cy="3895867"/>
          </a:xfrm>
          <a:prstGeom prst="rect">
            <a:avLst/>
          </a:prstGeom>
        </p:spPr>
        <p:txBody>
          <a:bodyPr vert="horz" lIns="0" tIns="0" rIns="0" bIns="0"/>
          <a:lstStyle>
            <a:lvl1pPr marL="0" indent="-198000">
              <a:spcBef>
                <a:spcPts val="0"/>
              </a:spcBef>
              <a:defRPr sz="2300" b="1"/>
            </a:lvl1pPr>
            <a:lvl2pPr marL="489600" indent="-248400">
              <a:lnSpc>
                <a:spcPct val="80000"/>
              </a:lnSpc>
              <a:defRPr sz="2300"/>
            </a:lvl2pPr>
            <a:lvl3pPr marL="712800" indent="-228600">
              <a:lnSpc>
                <a:spcPct val="80000"/>
              </a:lnSpc>
              <a:buFont typeface="Lucida Grande"/>
              <a:buChar char="-"/>
              <a:defRPr sz="2300"/>
            </a:lvl3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20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1206000" y="6282000"/>
            <a:ext cx="6964334" cy="185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1" baseline="0">
                <a:solidFill>
                  <a:srgbClr val="E94362"/>
                </a:solidFill>
              </a:defRPr>
            </a:lvl1pPr>
            <a:lvl2pPr marL="1692000" indent="0">
              <a:lnSpc>
                <a:spcPct val="100000"/>
              </a:lnSpc>
              <a:spcBef>
                <a:spcPts val="0"/>
              </a:spcBef>
              <a:buNone/>
              <a:defRPr sz="1000" b="1" baseline="0">
                <a:solidFill>
                  <a:srgbClr val="E94362"/>
                </a:solidFill>
              </a:defRPr>
            </a:lvl2pPr>
          </a:lstStyle>
          <a:p>
            <a:r>
              <a:rPr lang="fr-FR" dirty="0" smtClean="0"/>
              <a:t>Mon logement en vente en 2023</a:t>
            </a:r>
            <a:endParaRPr lang="fr-FR" dirty="0"/>
          </a:p>
        </p:txBody>
      </p:sp>
      <p:pic>
        <p:nvPicPr>
          <p:cNvPr id="9" name="Picture 2" descr="S:\-DEPMNT-\Logo et charte graphique 2017\Logo\JPG PC\T-LogoALH-Q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867" y="678296"/>
            <a:ext cx="1294721" cy="64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409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vers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ge3&amp;5_ALH.jpg" descr="/Volumes/Partage/EnCours/Divers/1609016ALHABI_AngersLoireHabitatLogCharte/T_PPT_ALH/BasesImages/Page3&amp;5_ALH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chemeClr val="bg1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206000" y="3322800"/>
            <a:ext cx="7305851" cy="29171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0000"/>
              </a:lnSpc>
              <a:buFontTx/>
              <a:buNone/>
              <a:defRPr sz="7000" b="1" i="0" baseline="0">
                <a:solidFill>
                  <a:srgbClr val="FFFFFF"/>
                </a:solidFill>
              </a:defRPr>
            </a:lvl1pPr>
            <a:lvl2pPr marL="0" indent="0">
              <a:lnSpc>
                <a:spcPct val="70000"/>
              </a:lnSpc>
              <a:buFontTx/>
              <a:buNone/>
              <a:defRPr sz="4000" b="0" baseline="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6325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ver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ge6gris_ALH.jpg" descr="/Volumes/Partage/EnCours/Divers/1609016ALHABI_AngersLoireHabitatLogCharte/T_PPT_ALH/BasesImages/Page6gris_ALH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chemeClr val="bg1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206000" y="3322800"/>
            <a:ext cx="7305851" cy="29171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70000"/>
              </a:lnSpc>
              <a:buFontTx/>
              <a:buNone/>
              <a:defRPr sz="7000" b="1" i="0" baseline="0">
                <a:solidFill>
                  <a:srgbClr val="FFFFFF"/>
                </a:solidFill>
              </a:defRPr>
            </a:lvl1pPr>
            <a:lvl2pPr marL="0" indent="0">
              <a:lnSpc>
                <a:spcPct val="70000"/>
              </a:lnSpc>
              <a:buFontTx/>
              <a:buNone/>
              <a:defRPr sz="4000" b="0"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41030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1206000" y="1476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1206000" y="6174000"/>
            <a:ext cx="7281334" cy="0"/>
          </a:xfrm>
          <a:prstGeom prst="line">
            <a:avLst/>
          </a:prstGeom>
          <a:ln w="6350" cap="rnd" cmpd="sng">
            <a:solidFill>
              <a:srgbClr val="E94362"/>
            </a:solidFill>
            <a:prstDash val="sysDash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1206000" y="6282000"/>
            <a:ext cx="6964334" cy="1857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1" baseline="0">
                <a:solidFill>
                  <a:srgbClr val="E94362"/>
                </a:solidFill>
              </a:defRPr>
            </a:lvl1pPr>
            <a:lvl2pPr marL="1692000" indent="0">
              <a:lnSpc>
                <a:spcPct val="100000"/>
              </a:lnSpc>
              <a:spcBef>
                <a:spcPts val="0"/>
              </a:spcBef>
              <a:buNone/>
              <a:defRPr sz="1000" b="1" baseline="0">
                <a:solidFill>
                  <a:srgbClr val="E94362"/>
                </a:solidFill>
              </a:defRPr>
            </a:lvl2pPr>
          </a:lstStyle>
          <a:p>
            <a:r>
              <a:rPr lang="fr-FR" dirty="0" smtClean="0"/>
              <a:t>Mon logement en vente en 2023</a:t>
            </a:r>
            <a:endParaRPr lang="fr-FR" dirty="0"/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8"/>
          </p:nvPr>
        </p:nvSpPr>
        <p:spPr>
          <a:xfrm>
            <a:off x="1206000" y="668868"/>
            <a:ext cx="5702800" cy="685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70000"/>
              </a:lnSpc>
              <a:buNone/>
              <a:defRPr sz="2300" b="1">
                <a:solidFill>
                  <a:srgbClr val="E94362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8170334" y="6282000"/>
            <a:ext cx="308533" cy="1857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fr-FR" sz="1000" b="1" dirty="0" smtClean="0"/>
              <a:t>P</a:t>
            </a:r>
            <a:fld id="{B58CAE9D-7846-624D-B16B-29948B00555A}" type="slidenum">
              <a:rPr lang="fr-FR" sz="1000" b="1" smtClean="0"/>
              <a:pPr algn="r"/>
              <a:t>‹N°›</a:t>
            </a:fld>
            <a:endParaRPr lang="fr-FR" sz="1000" b="1" dirty="0"/>
          </a:p>
        </p:txBody>
      </p:sp>
      <p:sp>
        <p:nvSpPr>
          <p:cNvPr id="15" name="Espace réservé du texte 7"/>
          <p:cNvSpPr>
            <a:spLocks noGrp="1"/>
          </p:cNvSpPr>
          <p:nvPr>
            <p:ph type="body" sz="quarter" idx="19" hasCustomPrompt="1"/>
          </p:nvPr>
        </p:nvSpPr>
        <p:spPr>
          <a:xfrm>
            <a:off x="1206000" y="1979999"/>
            <a:ext cx="7304588" cy="3895867"/>
          </a:xfrm>
          <a:prstGeom prst="rect">
            <a:avLst/>
          </a:prstGeom>
        </p:spPr>
        <p:txBody>
          <a:bodyPr vert="horz" lIns="0" tIns="0" rIns="0" bIns="0"/>
          <a:lstStyle>
            <a:lvl1pPr marL="180000" indent="-198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2000" b="1" baseline="0"/>
            </a:lvl1pPr>
            <a:lvl2pPr marL="489600" indent="-248400">
              <a:lnSpc>
                <a:spcPct val="80000"/>
              </a:lnSpc>
              <a:defRPr sz="2000"/>
            </a:lvl2pPr>
            <a:lvl3pPr marL="712800" indent="-228600">
              <a:lnSpc>
                <a:spcPct val="80000"/>
              </a:lnSpc>
              <a:buFont typeface="Lucida Grande"/>
              <a:buChar char="-"/>
              <a:defRPr sz="2000"/>
            </a:lvl3pPr>
          </a:lstStyle>
          <a:p>
            <a:pPr lvl="0"/>
            <a:r>
              <a:rPr lang="fr-FR" dirty="0" smtClean="0"/>
              <a:t>Premier Niveau Premier Niveau Premier Niveau Premier Niveau Premier Niveau</a:t>
            </a:r>
          </a:p>
          <a:p>
            <a:pPr lvl="1"/>
            <a:r>
              <a:rPr lang="fr-FR" dirty="0" smtClean="0"/>
              <a:t>Deuxième niveau 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pic>
        <p:nvPicPr>
          <p:cNvPr id="11" name="Picture 2" descr="S:\-DEPMNT-\Logo et charte graphique 2017\Logo\JPG PC\T-LogoALH-Q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831" y="657982"/>
            <a:ext cx="1294721" cy="64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04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75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2" r:id="rId5"/>
    <p:sldLayoutId id="2147483663" r:id="rId6"/>
    <p:sldLayoutId id="2147483664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28942" y="4285620"/>
            <a:ext cx="6403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Mon logement en vente en </a:t>
            </a:r>
            <a:r>
              <a:rPr lang="fr-FR" sz="3600" b="1" dirty="0" smtClean="0">
                <a:solidFill>
                  <a:schemeClr val="bg1"/>
                </a:solidFill>
              </a:rPr>
              <a:t>2024</a:t>
            </a:r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72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Croix</a:t>
            </a:r>
          </a:p>
          <a:p>
            <a:r>
              <a:rPr lang="fr-FR" sz="1200" b="0" dirty="0"/>
              <a:t>Deux-Croix/Banchais – </a:t>
            </a:r>
            <a:r>
              <a:rPr lang="fr-FR" sz="1200" b="0" dirty="0" err="1"/>
              <a:t>Monplaisir</a:t>
            </a:r>
            <a:r>
              <a:rPr lang="fr-FR" sz="1200" b="0" dirty="0"/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738578"/>
              </p:ext>
            </p:extLst>
          </p:nvPr>
        </p:nvGraphicFramePr>
        <p:xfrm>
          <a:off x="1424473" y="1997014"/>
          <a:ext cx="6382433" cy="86695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88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6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Quartier d’Angers ou Commune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Groupe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Adresse(s)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Types et surfaces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Informations générales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DPE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St-Barthélémy</a:t>
                      </a:r>
                      <a:r>
                        <a:rPr lang="fr-FR" sz="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d’Anjou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Horgesti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1, 2 et 19 rue d’</a:t>
                      </a:r>
                      <a:r>
                        <a:rPr lang="fr-FR" sz="800" dirty="0" err="1" smtClean="0">
                          <a:effectLst/>
                        </a:rPr>
                        <a:t>Horgesti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700" dirty="0" smtClean="0">
                          <a:effectLst/>
                        </a:rPr>
                        <a:t>38 appartements </a:t>
                      </a:r>
                      <a:r>
                        <a:rPr lang="fr-FR" sz="700" dirty="0">
                          <a:effectLst/>
                        </a:rPr>
                        <a:t>=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700" dirty="0" smtClean="0">
                          <a:effectLst/>
                        </a:rPr>
                        <a:t>T1</a:t>
                      </a:r>
                      <a:r>
                        <a:rPr lang="fr-FR" sz="700" baseline="0" dirty="0" smtClean="0">
                          <a:effectLst/>
                        </a:rPr>
                        <a:t> bis</a:t>
                      </a:r>
                      <a:endParaRPr lang="fr-FR" sz="7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700" dirty="0" smtClean="0">
                          <a:effectLst/>
                        </a:rPr>
                        <a:t>T2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700" dirty="0" smtClean="0">
                          <a:effectLst/>
                        </a:rPr>
                        <a:t>T3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700" dirty="0" smtClean="0">
                          <a:effectLst/>
                        </a:rPr>
                        <a:t>T4</a:t>
                      </a:r>
                      <a:endParaRPr lang="fr-FR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1997</a:t>
                      </a:r>
                      <a:endParaRPr lang="fr-FR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</a:rPr>
                        <a:t>c</a:t>
                      </a:r>
                      <a:r>
                        <a:rPr lang="fr-FR" sz="800" dirty="0" smtClean="0">
                          <a:effectLst/>
                        </a:rPr>
                        <a:t>hauffage collectif gaz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31" marR="44831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1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Lacs</a:t>
            </a:r>
          </a:p>
          <a:p>
            <a:r>
              <a:rPr lang="fr-FR" sz="1200" b="0" dirty="0"/>
              <a:t>Belle-</a:t>
            </a:r>
            <a:r>
              <a:rPr lang="fr-FR" sz="1200" b="0" dirty="0" err="1"/>
              <a:t>Beille</a:t>
            </a:r>
            <a:r>
              <a:rPr lang="fr-FR" sz="1200" b="0" dirty="0"/>
              <a:t> – Lac de </a:t>
            </a:r>
            <a:r>
              <a:rPr lang="fr-FR" sz="1200" b="0" dirty="0" smtClean="0"/>
              <a:t>Maine</a:t>
            </a:r>
            <a:endParaRPr lang="fr-FR" sz="1200" b="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2007"/>
              </p:ext>
            </p:extLst>
          </p:nvPr>
        </p:nvGraphicFramePr>
        <p:xfrm>
          <a:off x="560717" y="1727555"/>
          <a:ext cx="8229599" cy="29966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9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Quartier d’Angers ou Commune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Groupe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Adresse(s)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Types et surfaces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Informations générales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DPE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Belle-</a:t>
                      </a:r>
                      <a:r>
                        <a:rPr lang="fr-FR" sz="900" dirty="0" err="1">
                          <a:effectLst/>
                        </a:rPr>
                        <a:t>Beille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</a:rPr>
                        <a:t>Melgrani</a:t>
                      </a:r>
                      <a:r>
                        <a:rPr lang="fr-FR" sz="900" dirty="0" smtClean="0">
                          <a:effectLst/>
                        </a:rPr>
                        <a:t> I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3 et 5 rue Henri Chaperon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 </a:t>
                      </a:r>
                      <a:r>
                        <a:rPr lang="fr-FR" sz="900" dirty="0" smtClean="0">
                          <a:effectLst/>
                        </a:rPr>
                        <a:t>appartements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T2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1983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individuel gaz et </a:t>
                      </a:r>
                      <a:r>
                        <a:rPr lang="fr-FR" sz="900" dirty="0" smtClean="0">
                          <a:effectLst/>
                        </a:rPr>
                        <a:t>stationnement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D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Belle-Beille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 </a:t>
                      </a: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Brionneau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 rue Marcel Vigne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 appartements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T1Bis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 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Lac de Maine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Chambre aux Deniers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21 rue de la Chambre aux Deniers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18 appartements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T1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T2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T3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T4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1979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urbain et </a:t>
                      </a:r>
                      <a:r>
                        <a:rPr lang="fr-FR" sz="900" dirty="0">
                          <a:effectLst/>
                        </a:rPr>
                        <a:t>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Belle </a:t>
                      </a: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Beille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Nevico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144 rue de la Barre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 appartements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1979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60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Roses</a:t>
            </a:r>
          </a:p>
          <a:p>
            <a:r>
              <a:rPr lang="fr-FR" sz="1200" b="0" dirty="0"/>
              <a:t>Centre ville – Justices - Saint-Léonard – Roseraie – La Fayette - </a:t>
            </a:r>
            <a:r>
              <a:rPr lang="fr-FR" sz="1200" b="0" dirty="0" smtClean="0"/>
              <a:t>Éblé</a:t>
            </a:r>
            <a:endParaRPr lang="fr-FR" sz="1200" b="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2127"/>
              </p:ext>
            </p:extLst>
          </p:nvPr>
        </p:nvGraphicFramePr>
        <p:xfrm>
          <a:off x="534838" y="1881304"/>
          <a:ext cx="8229600" cy="2175467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Quartier d’Angers ou Commune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Groupe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Adresse(s)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Types et surfaces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Informations générales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DPE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Justices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Arboretum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13 et 15 rue Sidney Bechet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14 et 16 rue Jacques Ibert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6 </a:t>
                      </a:r>
                      <a:r>
                        <a:rPr lang="fr-FR" sz="900" dirty="0">
                          <a:effectLst/>
                        </a:rPr>
                        <a:t>individuels </a:t>
                      </a:r>
                      <a:r>
                        <a:rPr lang="fr-FR" sz="900" dirty="0" smtClean="0">
                          <a:effectLst/>
                        </a:rPr>
                        <a:t>superposés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T2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T3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T4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T5</a:t>
                      </a:r>
                      <a:endParaRPr lang="fr-FR" sz="900" dirty="0">
                        <a:effectLst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1992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individuel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C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Madeleine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Saint Léonard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La Corderie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9 rue Lainé Laroche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11 </a:t>
                      </a:r>
                      <a:r>
                        <a:rPr lang="fr-FR" sz="900" dirty="0">
                          <a:effectLst/>
                        </a:rPr>
                        <a:t>appartements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T2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T3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1996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Justices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Peintres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rue Saumuroise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 appartements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77957"/>
              </p:ext>
            </p:extLst>
          </p:nvPr>
        </p:nvGraphicFramePr>
        <p:xfrm>
          <a:off x="534838" y="4056771"/>
          <a:ext cx="8229600" cy="54864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032">
                  <a:extLst>
                    <a:ext uri="{9D8B030D-6E8A-4147-A177-3AD203B41FA5}">
                      <a16:colId xmlns:a16="http://schemas.microsoft.com/office/drawing/2014/main" val="774321159"/>
                    </a:ext>
                  </a:extLst>
                </a:gridCol>
                <a:gridCol w="1076446">
                  <a:extLst>
                    <a:ext uri="{9D8B030D-6E8A-4147-A177-3AD203B41FA5}">
                      <a16:colId xmlns:a16="http://schemas.microsoft.com/office/drawing/2014/main" val="2934260643"/>
                    </a:ext>
                  </a:extLst>
                </a:gridCol>
                <a:gridCol w="2307522">
                  <a:extLst>
                    <a:ext uri="{9D8B030D-6E8A-4147-A177-3AD203B41FA5}">
                      <a16:colId xmlns:a16="http://schemas.microsoft.com/office/drawing/2014/main" val="537845934"/>
                    </a:ext>
                  </a:extLst>
                </a:gridCol>
                <a:gridCol w="1538167">
                  <a:extLst>
                    <a:ext uri="{9D8B030D-6E8A-4147-A177-3AD203B41FA5}">
                      <a16:colId xmlns:a16="http://schemas.microsoft.com/office/drawing/2014/main" val="659715530"/>
                    </a:ext>
                  </a:extLst>
                </a:gridCol>
                <a:gridCol w="1691712">
                  <a:extLst>
                    <a:ext uri="{9D8B030D-6E8A-4147-A177-3AD203B41FA5}">
                      <a16:colId xmlns:a16="http://schemas.microsoft.com/office/drawing/2014/main" val="2489929826"/>
                    </a:ext>
                  </a:extLst>
                </a:gridCol>
                <a:gridCol w="461721">
                  <a:extLst>
                    <a:ext uri="{9D8B030D-6E8A-4147-A177-3AD203B41FA5}">
                      <a16:colId xmlns:a16="http://schemas.microsoft.com/office/drawing/2014/main" val="130485849"/>
                    </a:ext>
                  </a:extLst>
                </a:gridCol>
              </a:tblGrid>
              <a:tr h="429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Roseraie</a:t>
                      </a:r>
                      <a:endParaRPr lang="fr-F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Roseraie Ouest</a:t>
                      </a: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11, 13 et 15 Avenue Jean</a:t>
                      </a:r>
                      <a:r>
                        <a:rPr lang="fr-FR" sz="9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XXIII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25, 27 et 29 Rue Maréchal Juin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 4 et 6 Rue Gagarine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 appartements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cave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636429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8863"/>
              </p:ext>
            </p:extLst>
          </p:nvPr>
        </p:nvGraphicFramePr>
        <p:xfrm>
          <a:off x="534838" y="4605411"/>
          <a:ext cx="8229600" cy="54864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032">
                  <a:extLst>
                    <a:ext uri="{9D8B030D-6E8A-4147-A177-3AD203B41FA5}">
                      <a16:colId xmlns:a16="http://schemas.microsoft.com/office/drawing/2014/main" val="1159398861"/>
                    </a:ext>
                  </a:extLst>
                </a:gridCol>
                <a:gridCol w="1076446">
                  <a:extLst>
                    <a:ext uri="{9D8B030D-6E8A-4147-A177-3AD203B41FA5}">
                      <a16:colId xmlns:a16="http://schemas.microsoft.com/office/drawing/2014/main" val="3263958714"/>
                    </a:ext>
                  </a:extLst>
                </a:gridCol>
                <a:gridCol w="2307522">
                  <a:extLst>
                    <a:ext uri="{9D8B030D-6E8A-4147-A177-3AD203B41FA5}">
                      <a16:colId xmlns:a16="http://schemas.microsoft.com/office/drawing/2014/main" val="4292347671"/>
                    </a:ext>
                  </a:extLst>
                </a:gridCol>
                <a:gridCol w="1538167">
                  <a:extLst>
                    <a:ext uri="{9D8B030D-6E8A-4147-A177-3AD203B41FA5}">
                      <a16:colId xmlns:a16="http://schemas.microsoft.com/office/drawing/2014/main" val="3929595739"/>
                    </a:ext>
                  </a:extLst>
                </a:gridCol>
                <a:gridCol w="1691712">
                  <a:extLst>
                    <a:ext uri="{9D8B030D-6E8A-4147-A177-3AD203B41FA5}">
                      <a16:colId xmlns:a16="http://schemas.microsoft.com/office/drawing/2014/main" val="4008836785"/>
                    </a:ext>
                  </a:extLst>
                </a:gridCol>
                <a:gridCol w="461721">
                  <a:extLst>
                    <a:ext uri="{9D8B030D-6E8A-4147-A177-3AD203B41FA5}">
                      <a16:colId xmlns:a16="http://schemas.microsoft.com/office/drawing/2014/main" val="3315329317"/>
                    </a:ext>
                  </a:extLst>
                </a:gridCol>
              </a:tblGrid>
              <a:tr h="429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fr-FR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Fayette/Eblé</a:t>
                      </a:r>
                      <a:r>
                        <a:rPr lang="fr-FR" sz="9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fr-FR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Les Pépinière</a:t>
                      </a:r>
                      <a:endParaRPr lang="fr-FR" sz="9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27, 29, 31, 33 et 35 Rue de la </a:t>
                      </a:r>
                      <a:r>
                        <a:rPr lang="fr-FR" sz="900" b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Morellerie</a:t>
                      </a:r>
                      <a:r>
                        <a:rPr lang="fr-FR" sz="9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 </a:t>
                      </a: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appartements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  <a:endParaRPr lang="fr-FR" sz="900" b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cave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08" marR="58608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3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9775" y="2389248"/>
            <a:ext cx="809202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800" b="1" dirty="0" smtClean="0">
                <a:solidFill>
                  <a:schemeClr val="bg1"/>
                </a:solidFill>
              </a:rPr>
              <a:t>Votre logement est proposé à la vente?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915064" y="3066356"/>
            <a:ext cx="5046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Contactez-nous !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82600" y="4132053"/>
            <a:ext cx="430637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ALh</a:t>
            </a:r>
            <a:r>
              <a:rPr lang="fr-FR" dirty="0" smtClean="0">
                <a:solidFill>
                  <a:schemeClr val="bg1"/>
                </a:solidFill>
              </a:rPr>
              <a:t> Accession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4 rue de la Rame - Angers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02 41 23 57 94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devenir.proprietaire@angers-loire-habitat.fr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8"/>
          </p:nvPr>
        </p:nvSpPr>
        <p:spPr>
          <a:xfrm>
            <a:off x="1206001" y="2635409"/>
            <a:ext cx="7392090" cy="2578036"/>
          </a:xfrm>
        </p:spPr>
        <p:txBody>
          <a:bodyPr/>
          <a:lstStyle/>
          <a:p>
            <a:r>
              <a:rPr lang="fr-FR" sz="2000" b="1" dirty="0"/>
              <a:t>01 – </a:t>
            </a:r>
            <a:r>
              <a:rPr lang="fr-FR" sz="2000" dirty="0" smtClean="0"/>
              <a:t>Vente de maisons</a:t>
            </a:r>
          </a:p>
          <a:p>
            <a:r>
              <a:rPr lang="fr-FR" sz="2000" b="1" dirty="0" smtClean="0"/>
              <a:t>02 – </a:t>
            </a:r>
            <a:r>
              <a:rPr lang="fr-FR" sz="2000" dirty="0"/>
              <a:t>Vente </a:t>
            </a:r>
            <a:r>
              <a:rPr lang="fr-FR" sz="2000" dirty="0" smtClean="0"/>
              <a:t>de collectifs – Appartements et maisons</a:t>
            </a:r>
          </a:p>
          <a:p>
            <a:pPr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17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2197" y="3098042"/>
            <a:ext cx="311014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0" b="1" dirty="0" smtClean="0">
                <a:solidFill>
                  <a:schemeClr val="bg1"/>
                </a:solidFill>
              </a:rPr>
              <a:t>01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VENTE DE MAISONS</a:t>
            </a:r>
          </a:p>
        </p:txBody>
      </p:sp>
    </p:spTree>
    <p:extLst>
      <p:ext uri="{BB962C8B-B14F-4D97-AF65-F5344CB8AC3E}">
        <p14:creationId xmlns:p14="http://schemas.microsoft.com/office/powerpoint/2010/main" val="36350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Rives</a:t>
            </a:r>
          </a:p>
          <a:p>
            <a:r>
              <a:rPr lang="fr-FR" sz="1200" b="0" dirty="0" smtClean="0"/>
              <a:t>Les Hauts de Saint Aubin – Ney/</a:t>
            </a:r>
            <a:r>
              <a:rPr lang="fr-FR" sz="1200" b="0" dirty="0" err="1" smtClean="0"/>
              <a:t>Chalouère</a:t>
            </a:r>
            <a:r>
              <a:rPr lang="fr-FR" sz="1200" b="0" dirty="0" smtClean="0"/>
              <a:t> – </a:t>
            </a:r>
            <a:r>
              <a:rPr lang="fr-FR" sz="1200" b="0" dirty="0" err="1" smtClean="0"/>
              <a:t>Doutre</a:t>
            </a:r>
            <a:r>
              <a:rPr lang="fr-FR" sz="1200" b="0" dirty="0" smtClean="0"/>
              <a:t> - Saint-Jacques/Nazareth – Saint-Serge</a:t>
            </a:r>
            <a:endParaRPr lang="fr-FR" sz="1200" b="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13838"/>
              </p:ext>
            </p:extLst>
          </p:nvPr>
        </p:nvGraphicFramePr>
        <p:xfrm>
          <a:off x="638355" y="1811868"/>
          <a:ext cx="7919048" cy="296402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95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2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Quartier d’Angers ou Commune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Groupe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Adresse(s)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Types et surfaces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Informations générales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DPE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Hauts de St Aubin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Epinard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3, 11, 17, 19, 21 route d'Epinard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3, 10, </a:t>
                      </a:r>
                      <a:r>
                        <a:rPr lang="fr-FR" sz="800" dirty="0" smtClean="0">
                          <a:effectLst/>
                        </a:rPr>
                        <a:t>17</a:t>
                      </a:r>
                      <a:r>
                        <a:rPr lang="fr-FR" sz="800" dirty="0">
                          <a:effectLst/>
                        </a:rPr>
                        <a:t>, 18 rue Jean-Girard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6</a:t>
                      </a:r>
                      <a:r>
                        <a:rPr lang="fr-FR" sz="800" dirty="0">
                          <a:effectLst/>
                        </a:rPr>
                        <a:t>, </a:t>
                      </a:r>
                      <a:r>
                        <a:rPr lang="fr-FR" sz="800" dirty="0" smtClean="0">
                          <a:effectLst/>
                        </a:rPr>
                        <a:t>12</a:t>
                      </a:r>
                      <a:r>
                        <a:rPr lang="fr-FR" sz="800" dirty="0">
                          <a:effectLst/>
                        </a:rPr>
                        <a:t>, </a:t>
                      </a:r>
                      <a:r>
                        <a:rPr lang="fr-FR" sz="800" dirty="0" smtClean="0">
                          <a:effectLst/>
                        </a:rPr>
                        <a:t> </a:t>
                      </a:r>
                      <a:r>
                        <a:rPr lang="fr-FR" sz="800" dirty="0">
                          <a:effectLst/>
                        </a:rPr>
                        <a:t>chemin des Petites Pannes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9 </a:t>
                      </a:r>
                      <a:r>
                        <a:rPr lang="fr-FR" sz="800" dirty="0">
                          <a:effectLst/>
                        </a:rPr>
                        <a:t>pavillons </a:t>
                      </a:r>
                      <a:r>
                        <a:rPr lang="fr-FR" sz="800" dirty="0" smtClean="0">
                          <a:effectLst/>
                        </a:rPr>
                        <a:t> </a:t>
                      </a:r>
                      <a:endParaRPr lang="fr-FR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T4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1930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jardin, chauffage individuel gaz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Saint-Jacques Nazareth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Hameau de la Garenne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45 route de la </a:t>
                      </a:r>
                      <a:r>
                        <a:rPr lang="fr-FR" sz="800" dirty="0" err="1">
                          <a:effectLst/>
                        </a:rPr>
                        <a:t>Meignanne</a:t>
                      </a:r>
                      <a:r>
                        <a:rPr lang="fr-FR" sz="800" dirty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2, 11, </a:t>
                      </a:r>
                      <a:r>
                        <a:rPr lang="fr-FR" sz="800" dirty="0" smtClean="0">
                          <a:effectLst/>
                        </a:rPr>
                        <a:t>12, 17 </a:t>
                      </a:r>
                      <a:r>
                        <a:rPr lang="fr-FR" sz="800" dirty="0">
                          <a:effectLst/>
                        </a:rPr>
                        <a:t>square Jean-Paul Sartre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aseline="0" dirty="0" smtClean="0">
                          <a:effectLst/>
                        </a:rPr>
                        <a:t>3 </a:t>
                      </a:r>
                      <a:r>
                        <a:rPr lang="fr-FR" sz="800" dirty="0" smtClean="0">
                          <a:effectLst/>
                        </a:rPr>
                        <a:t>pavillons </a:t>
                      </a:r>
                      <a:endParaRPr lang="fr-FR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T5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1990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jardin, chauffage </a:t>
                      </a:r>
                      <a:r>
                        <a:rPr lang="fr-FR" sz="800" dirty="0" smtClean="0">
                          <a:effectLst/>
                        </a:rPr>
                        <a:t>individuel</a:t>
                      </a:r>
                      <a:r>
                        <a:rPr lang="fr-FR" sz="800" baseline="0" dirty="0" smtClean="0">
                          <a:effectLst/>
                        </a:rPr>
                        <a:t> </a:t>
                      </a:r>
                      <a:r>
                        <a:rPr lang="fr-FR" sz="800" dirty="0" smtClean="0">
                          <a:effectLst/>
                        </a:rPr>
                        <a:t>gaz </a:t>
                      </a:r>
                      <a:r>
                        <a:rPr lang="fr-FR" sz="800" dirty="0">
                          <a:effectLst/>
                        </a:rPr>
                        <a:t>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fr-FR" sz="800" dirty="0">
                          <a:effectLst/>
                        </a:rPr>
                        <a:t>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Saint-Jacques Nazareth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Clos de Genièvre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48, </a:t>
                      </a:r>
                      <a:r>
                        <a:rPr lang="fr-FR" sz="800" dirty="0">
                          <a:effectLst/>
                        </a:rPr>
                        <a:t>52, </a:t>
                      </a:r>
                      <a:r>
                        <a:rPr lang="fr-FR" sz="800" dirty="0" smtClean="0">
                          <a:effectLst/>
                        </a:rPr>
                        <a:t>56,</a:t>
                      </a:r>
                      <a:r>
                        <a:rPr lang="fr-FR" sz="800" baseline="0" dirty="0" smtClean="0">
                          <a:effectLst/>
                        </a:rPr>
                        <a:t> 57, 59, 61 et 63</a:t>
                      </a:r>
                      <a:r>
                        <a:rPr lang="fr-FR" sz="800" dirty="0" smtClean="0">
                          <a:effectLst/>
                        </a:rPr>
                        <a:t> </a:t>
                      </a:r>
                      <a:r>
                        <a:rPr lang="fr-FR" sz="800" dirty="0">
                          <a:effectLst/>
                        </a:rPr>
                        <a:t>rue René Lacombe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7  </a:t>
                      </a:r>
                      <a:r>
                        <a:rPr lang="fr-FR" sz="800" dirty="0">
                          <a:effectLst/>
                        </a:rPr>
                        <a:t>pavillons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T4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T5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T6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1997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 jardin, chauffage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Saint-Jacques Nazareth 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Chagall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40B</a:t>
                      </a:r>
                      <a:r>
                        <a:rPr lang="fr-FR" sz="800" dirty="0">
                          <a:effectLst/>
                        </a:rPr>
                        <a:t>, </a:t>
                      </a:r>
                      <a:r>
                        <a:rPr lang="fr-FR" sz="800" dirty="0" smtClean="0">
                          <a:effectLst/>
                        </a:rPr>
                        <a:t>42B </a:t>
                      </a:r>
                      <a:r>
                        <a:rPr lang="fr-FR" sz="800" dirty="0">
                          <a:effectLst/>
                        </a:rPr>
                        <a:t>et 54 rue Marc Chagall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3</a:t>
                      </a:r>
                      <a:r>
                        <a:rPr lang="fr-FR" sz="800" dirty="0" smtClean="0">
                          <a:effectLst/>
                        </a:rPr>
                        <a:t> </a:t>
                      </a:r>
                      <a:r>
                        <a:rPr lang="fr-FR" sz="800" dirty="0">
                          <a:effectLst/>
                        </a:rPr>
                        <a:t>pavillons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T4  </a:t>
                      </a:r>
                      <a:endParaRPr lang="fr-FR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T5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1993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jardin, chauffage individuel gaz et garage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C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Saint-Jacques Nazareth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Nazareth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116 rue Nazareth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 pavillon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T4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1993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jardin, chauffage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C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30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 smtClean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effectLst/>
                        </a:rPr>
                        <a:t>Saint-Jacques Nazareth </a:t>
                      </a:r>
                      <a:endParaRPr lang="fr-FR" sz="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Clos de Nazareth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 24, 26, 28, 30, 32, 34, 36, 38, 40 rue Jean Giono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pavillons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T6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jardin, chauffage individuel gaz et garage</a:t>
                      </a: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242725"/>
                  </a:ext>
                </a:extLst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504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Croix</a:t>
            </a:r>
          </a:p>
          <a:p>
            <a:r>
              <a:rPr lang="fr-FR" sz="1200" b="0" dirty="0" smtClean="0"/>
              <a:t>Deux-Croix/Banchais – </a:t>
            </a:r>
            <a:r>
              <a:rPr lang="fr-FR" sz="1200" b="0" dirty="0" err="1" smtClean="0"/>
              <a:t>Monplaisir</a:t>
            </a:r>
            <a:r>
              <a:rPr lang="fr-FR" sz="1200" b="0" dirty="0" smtClean="0"/>
              <a:t> </a:t>
            </a:r>
            <a:endParaRPr lang="fr-FR" sz="1200" b="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425853"/>
              </p:ext>
            </p:extLst>
          </p:nvPr>
        </p:nvGraphicFramePr>
        <p:xfrm>
          <a:off x="638355" y="1671196"/>
          <a:ext cx="7919048" cy="395772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95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2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Quartier d’Angers ou Commune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Groupe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Adresse(s)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Types et surfaces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Informations générales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DPE</a:t>
                      </a:r>
                      <a:endParaRPr lang="fr-FR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Monplaisir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Hameau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Briollay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 route de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Briollay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pavillon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1990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jardin, chauffage individuel, </a:t>
                      </a:r>
                      <a:r>
                        <a:rPr lang="fr-FR" sz="800" dirty="0" smtClean="0">
                          <a:effectLst/>
                        </a:rPr>
                        <a:t>gaz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fr-FR" sz="800" dirty="0">
                          <a:effectLst/>
                        </a:rPr>
                        <a:t>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Monplaisir</a:t>
                      </a:r>
                      <a:endParaRPr lang="fr-FR" sz="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Solferino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 rue de Touraine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 4 et 6 rue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Lezin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Goyer</a:t>
                      </a:r>
                      <a:endParaRPr lang="fr-FR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 de Picardie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 34 boulevard Henri Dunant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pavillons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T3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 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  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T6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jardin, chauffage individuel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Monplaisir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Clos de Bourgogne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8, 10 12, 14 et 14 Bis rue de Bourgogne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pavillons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T6</a:t>
                      </a: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jardin, chauffage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64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Monplaisir</a:t>
                      </a:r>
                      <a:endParaRPr lang="fr-FR" sz="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</a:rPr>
                        <a:t>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Eventard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 3, 4, 5, 7, 9 square de Bourgogne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1, 3,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 16, 18, 22, 24, 26, 28, 32, 38, 40, 42 rue de Bourgogne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 7 rue du Berry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 3, 7, 8, 9, 10, 11, 12, 13, 14, 15, 17, 18, 20 rue de Champagne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3, 4, 6, 7, 9, 11, 13 square de Champagne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place de Champagne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 allée du Vercors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 pavillons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T6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1969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jardin, chauffage individuel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7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err="1" smtClean="0">
                          <a:effectLst/>
                        </a:rPr>
                        <a:t>Saint-Barthélémy</a:t>
                      </a:r>
                      <a:r>
                        <a:rPr lang="fr-FR" sz="800" dirty="0" smtClean="0">
                          <a:effectLst/>
                        </a:rPr>
                        <a:t> d’Anjou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Horgesti</a:t>
                      </a: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5, 6, 7, 9, 10, 11, 13, 15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 d’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Horgesti</a:t>
                      </a:r>
                      <a:endParaRPr lang="fr-FR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1, 3, 5,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rue Marc-Antoine Charpentier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pavillons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</a:t>
                      </a: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1997 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chauffage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Deux-Croix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Banchais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Réaumur Reclus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3, 5,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 9, 11, 13, 19, 21, 25, 27, 29, 31, 33, 35 rue Elisée Reclus</a:t>
                      </a: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 4, 6, 8, 10, 12, 14, 16, 18, 20, 22, 24 ,26, 28,30, 32, 34, 36, 38 Rue de Réaumur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 Pavillons</a:t>
                      </a:r>
                      <a:endParaRPr lang="fr-FR" sz="8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1964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jardin, chauffage individuel gaz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349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Lacs</a:t>
            </a:r>
          </a:p>
          <a:p>
            <a:r>
              <a:rPr lang="fr-FR" sz="1200" b="0" dirty="0" smtClean="0"/>
              <a:t>Belle-</a:t>
            </a:r>
            <a:r>
              <a:rPr lang="fr-FR" sz="1200" b="0" dirty="0" err="1" smtClean="0"/>
              <a:t>Beille</a:t>
            </a:r>
            <a:r>
              <a:rPr lang="fr-FR" sz="1200" b="0" dirty="0" smtClean="0"/>
              <a:t> – Lac de Maine</a:t>
            </a:r>
            <a:endParaRPr lang="fr-FR" sz="1200" b="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963921"/>
              </p:ext>
            </p:extLst>
          </p:nvPr>
        </p:nvGraphicFramePr>
        <p:xfrm>
          <a:off x="457200" y="1809754"/>
          <a:ext cx="8229599" cy="214138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3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Quartier d’Angers ou Commune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Groupe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Adresse(s)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Types et surfaces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Informations générales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DPE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Lac de Maine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Clos de Mollière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27, </a:t>
                      </a:r>
                      <a:r>
                        <a:rPr lang="fr-FR" sz="900" dirty="0">
                          <a:effectLst/>
                        </a:rPr>
                        <a:t>31, </a:t>
                      </a:r>
                      <a:r>
                        <a:rPr lang="fr-FR" sz="900" dirty="0" smtClean="0">
                          <a:effectLst/>
                        </a:rPr>
                        <a:t>33, 47</a:t>
                      </a:r>
                      <a:r>
                        <a:rPr lang="fr-FR" sz="900" dirty="0">
                          <a:effectLst/>
                        </a:rPr>
                        <a:t>, </a:t>
                      </a:r>
                      <a:r>
                        <a:rPr lang="fr-FR" sz="900" dirty="0" smtClean="0">
                          <a:effectLst/>
                        </a:rPr>
                        <a:t>49 </a:t>
                      </a:r>
                      <a:r>
                        <a:rPr lang="fr-FR" sz="900" dirty="0">
                          <a:effectLst/>
                        </a:rPr>
                        <a:t>rue Colette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2Bis, </a:t>
                      </a:r>
                      <a:r>
                        <a:rPr lang="fr-FR" sz="900" dirty="0">
                          <a:effectLst/>
                        </a:rPr>
                        <a:t>8, 10, 12, 14 square Guillaume Barclay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10 pavillons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T4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T5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T6 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1990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jardin, chauffage individuel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Lac de Maine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Mollière II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2, 4, 6, 8, </a:t>
                      </a:r>
                      <a:r>
                        <a:rPr lang="fr-FR" sz="900" dirty="0" smtClean="0">
                          <a:effectLst/>
                        </a:rPr>
                        <a:t>14</a:t>
                      </a:r>
                      <a:r>
                        <a:rPr lang="fr-FR" sz="900" dirty="0">
                          <a:effectLst/>
                        </a:rPr>
                        <a:t>, 16, </a:t>
                      </a:r>
                      <a:r>
                        <a:rPr lang="fr-FR" sz="900" dirty="0" smtClean="0">
                          <a:effectLst/>
                        </a:rPr>
                        <a:t>18, </a:t>
                      </a:r>
                      <a:r>
                        <a:rPr lang="fr-FR" sz="900" dirty="0">
                          <a:effectLst/>
                        </a:rPr>
                        <a:t>24, 26, 28, 30 allée du Grand </a:t>
                      </a:r>
                      <a:r>
                        <a:rPr lang="fr-FR" sz="900" dirty="0" err="1">
                          <a:effectLst/>
                        </a:rPr>
                        <a:t>Servial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10 pavillon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T3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T4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T5  </a:t>
                      </a:r>
                      <a:endParaRPr lang="fr-FR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T7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1992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jardin, chauffage individuel gaz et garage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40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Roses</a:t>
            </a:r>
          </a:p>
          <a:p>
            <a:r>
              <a:rPr lang="fr-FR" sz="1200" b="0" dirty="0" smtClean="0"/>
              <a:t>Centre-ville - Justices - Saint-Léonard – Roseraie – La Fayette - Éblé</a:t>
            </a:r>
            <a:endParaRPr lang="fr-FR" sz="1200" b="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779966"/>
              </p:ext>
            </p:extLst>
          </p:nvPr>
        </p:nvGraphicFramePr>
        <p:xfrm>
          <a:off x="457200" y="1764816"/>
          <a:ext cx="8229599" cy="248777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5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7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4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Quartier d’Angers ou Commune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Groupe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Adresse(s)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Types et surfaces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Informations générales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DPE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Justices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Cézanne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 29, 35, 37, rue Manet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pavillons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</a:t>
                      </a:r>
                    </a:p>
                    <a:p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1997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jardin, garage, chauffage individuel gaz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Justices</a:t>
                      </a:r>
                      <a:endParaRPr lang="fr-FR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Arboretum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 20, 22, 24 rue Sidney Bechet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pavillons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T6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T7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1992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jardin, chauffage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Roseraie </a:t>
                      </a:r>
                      <a:r>
                        <a:rPr lang="fr-FR" sz="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Orgemont</a:t>
                      </a:r>
                      <a:endParaRPr lang="fr-FR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Grand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Douzillé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5, 13, 15, 17, 19, 23, 27, 59, 61, 63, 65, 67, 69, 71, 73, 75, 77, 81, 83, 85, 87</a:t>
                      </a:r>
                      <a:r>
                        <a:rPr lang="fr-FR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rue du Grand </a:t>
                      </a:r>
                      <a:r>
                        <a:rPr lang="fr-FR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Douzillé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pavillons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T4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1970</a:t>
                      </a:r>
                    </a:p>
                    <a:p>
                      <a:r>
                        <a:rPr lang="fr-FR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jardin, chauffage 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Justices</a:t>
                      </a:r>
                      <a:endParaRPr lang="fr-FR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Peintres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5, 6, 7, 8, 9, 10, 11, 12, 14, 16 rue Eugène Delacroix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pavillons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 et 2007</a:t>
                      </a: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individuel gaz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821331"/>
                  </a:ext>
                </a:extLst>
              </a:tr>
              <a:tr h="292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Murs-Erigné</a:t>
                      </a:r>
                      <a:endParaRPr lang="fr-FR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Clos du Chêne Rond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1, 3, 5, 7, 9, 11, 13, 17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rue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 l’Hôtel de ville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Pavillons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 </a:t>
                      </a:r>
                    </a:p>
                    <a:p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fr-FR" sz="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Jardin, chauffage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individuel gaz et garage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97" marR="58597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52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79888" y="3098041"/>
            <a:ext cx="6880923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000" b="1" dirty="0" smtClean="0">
                <a:solidFill>
                  <a:schemeClr val="bg1"/>
                </a:solidFill>
              </a:rPr>
              <a:t>02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VENTE DE COLLECTIFS – APPARTEMENTS ET MAISONS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 smtClean="0"/>
              <a:t>Agence des Deux Rives</a:t>
            </a:r>
          </a:p>
          <a:p>
            <a:r>
              <a:rPr lang="fr-FR" sz="1200" b="0" dirty="0"/>
              <a:t>Les Hauts de Saint Aubin – Ney/</a:t>
            </a:r>
            <a:r>
              <a:rPr lang="fr-FR" sz="1200" b="0" dirty="0" err="1"/>
              <a:t>Chalouère</a:t>
            </a:r>
            <a:r>
              <a:rPr lang="fr-FR" sz="1200" b="0" dirty="0"/>
              <a:t> – </a:t>
            </a:r>
            <a:r>
              <a:rPr lang="fr-FR" sz="1200" b="0" dirty="0" err="1"/>
              <a:t>Doutre</a:t>
            </a:r>
            <a:r>
              <a:rPr lang="fr-FR" sz="1200" b="0" dirty="0"/>
              <a:t> - Saint-Jacques/Nazareth – </a:t>
            </a:r>
            <a:r>
              <a:rPr lang="fr-FR" sz="1200" b="0" dirty="0" smtClean="0"/>
              <a:t>Saint-Serge</a:t>
            </a:r>
            <a:endParaRPr lang="fr-FR" sz="1200" b="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43139"/>
              </p:ext>
            </p:extLst>
          </p:nvPr>
        </p:nvGraphicFramePr>
        <p:xfrm>
          <a:off x="1120030" y="1596083"/>
          <a:ext cx="7398662" cy="4374869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23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9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9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Quartier d’Angers ou Commune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Groupe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Adresse(s)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Types et surfaces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Informations générales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DPE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err="1">
                          <a:effectLst/>
                        </a:rPr>
                        <a:t>Doutre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err="1">
                          <a:effectLst/>
                        </a:rPr>
                        <a:t>Tharreau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5 rue </a:t>
                      </a:r>
                      <a:r>
                        <a:rPr lang="fr-FR" sz="900" dirty="0" err="1">
                          <a:effectLst/>
                        </a:rPr>
                        <a:t>Tharreau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1 appartement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T3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1980-1990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individuel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Doutre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Censerie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rue de la </a:t>
                      </a: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Censerie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appartements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 /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 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 /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T5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921385" indent="-921385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1985</a:t>
                      </a:r>
                    </a:p>
                    <a:p>
                      <a:pPr marL="921385" indent="-921385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Saint Jacques Nazareth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Raspail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20 rue Raspail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10 appartements</a:t>
                      </a:r>
                      <a:endParaRPr lang="fr-FR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T2 /</a:t>
                      </a:r>
                      <a:r>
                        <a:rPr lang="fr-FR" sz="800" baseline="0" dirty="0" smtClean="0">
                          <a:effectLst/>
                        </a:rPr>
                        <a:t> </a:t>
                      </a:r>
                      <a:r>
                        <a:rPr lang="fr-FR" sz="800" dirty="0" smtClean="0">
                          <a:effectLst/>
                        </a:rPr>
                        <a:t>T3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921385" indent="-921385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1979 </a:t>
                      </a:r>
                    </a:p>
                    <a:p>
                      <a:pPr marL="921385" indent="-921385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individuel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2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  <a:defRPr/>
                      </a:pPr>
                      <a:r>
                        <a:rPr lang="fr-FR" sz="900" dirty="0" smtClean="0">
                          <a:effectLst/>
                        </a:rPr>
                        <a:t>Saint Jacques Nazareth</a:t>
                      </a:r>
                      <a:endParaRPr lang="fr-FR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Traquette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 rue de la Traquette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appartements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T3 / T4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2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  <a:defRPr/>
                      </a:pPr>
                      <a:r>
                        <a:rPr lang="fr-FR" sz="900" dirty="0" smtClean="0">
                          <a:effectLst/>
                        </a:rPr>
                        <a:t>Saint Jacques Nazareth</a:t>
                      </a:r>
                      <a:endParaRPr lang="fr-FR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Christophe Colomb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 et 39 rue St Lazare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appartements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T1 /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1994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garage 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2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  <a:defRPr/>
                      </a:pPr>
                      <a:r>
                        <a:rPr lang="fr-FR" sz="900" dirty="0" smtClean="0">
                          <a:effectLst/>
                        </a:rPr>
                        <a:t>Saint Serge Ney </a:t>
                      </a:r>
                      <a:r>
                        <a:rPr lang="fr-FR" sz="900" dirty="0" err="1" smtClean="0">
                          <a:effectLst/>
                        </a:rPr>
                        <a:t>Chalouère</a:t>
                      </a:r>
                      <a:endParaRPr lang="fr-FR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Paul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Pousset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Cour du Rocher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appartements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 /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 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T4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1987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64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  <a:defRPr/>
                      </a:pPr>
                      <a:r>
                        <a:rPr lang="fr-FR" sz="900" dirty="0" smtClean="0">
                          <a:effectLst/>
                        </a:rPr>
                        <a:t>Saint Serge Ney </a:t>
                      </a:r>
                      <a:r>
                        <a:rPr lang="fr-FR" sz="900" dirty="0" err="1" smtClean="0">
                          <a:effectLst/>
                        </a:rPr>
                        <a:t>Chalouère</a:t>
                      </a:r>
                      <a:endParaRPr lang="fr-FR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91275" algn="l"/>
                        </a:tabLst>
                        <a:defRPr/>
                      </a:pPr>
                      <a:r>
                        <a:rPr lang="fr-FR" sz="9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Paul</a:t>
                      </a:r>
                      <a:r>
                        <a:rPr lang="fr-FR" sz="9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900" baseline="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Pousset</a:t>
                      </a:r>
                      <a:r>
                        <a:rPr lang="fr-FR" sz="9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II</a:t>
                      </a:r>
                      <a:endParaRPr lang="fr-FR" sz="9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6, 8,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 12, 14, 16 Cour du Rocher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 appartements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 /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collectif gaz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Saint Serge Ney </a:t>
                      </a:r>
                      <a:r>
                        <a:rPr lang="fr-FR" sz="900" dirty="0" err="1">
                          <a:effectLst/>
                        </a:rPr>
                        <a:t>Chalouère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>
                          <a:effectLst/>
                        </a:rPr>
                        <a:t>Chalouère</a:t>
                      </a:r>
                      <a:endParaRPr lang="fr-F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75 rue de la </a:t>
                      </a:r>
                      <a:r>
                        <a:rPr lang="fr-FR" sz="900" dirty="0" err="1">
                          <a:effectLst/>
                        </a:rPr>
                        <a:t>Chalouère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17 </a:t>
                      </a:r>
                      <a:r>
                        <a:rPr lang="fr-FR" sz="800" dirty="0">
                          <a:effectLst/>
                        </a:rPr>
                        <a:t>appartements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</a:rPr>
                        <a:t>T2 /</a:t>
                      </a:r>
                      <a:r>
                        <a:rPr lang="fr-FR" sz="800" baseline="0" dirty="0" smtClean="0">
                          <a:effectLst/>
                        </a:rPr>
                        <a:t> </a:t>
                      </a:r>
                      <a:r>
                        <a:rPr lang="fr-FR" sz="800" dirty="0" smtClean="0">
                          <a:effectLst/>
                        </a:rPr>
                        <a:t>T3 </a:t>
                      </a:r>
                      <a:r>
                        <a:rPr lang="fr-FR" sz="800" baseline="0" dirty="0">
                          <a:effectLst/>
                        </a:rPr>
                        <a:t> </a:t>
                      </a:r>
                      <a:r>
                        <a:rPr lang="fr-FR" sz="800" baseline="0" dirty="0" smtClean="0">
                          <a:effectLst/>
                        </a:rPr>
                        <a:t>/ </a:t>
                      </a:r>
                      <a:r>
                        <a:rPr lang="fr-FR" sz="800" dirty="0" smtClean="0">
                          <a:effectLst/>
                        </a:rPr>
                        <a:t>T4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1978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c</a:t>
                      </a:r>
                      <a:r>
                        <a:rPr lang="fr-FR" sz="900" dirty="0" smtClean="0">
                          <a:effectLst/>
                        </a:rPr>
                        <a:t>hauffage </a:t>
                      </a:r>
                      <a:r>
                        <a:rPr lang="fr-FR" sz="900" dirty="0">
                          <a:effectLst/>
                        </a:rPr>
                        <a:t>collectif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>
                          <a:effectLst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fr-FR" sz="9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Doutre</a:t>
                      </a: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St Jacques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Saint Nicolas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n°4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 Avenue Saint Nicolas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 appartements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T1  / T3  / T4  / T5 / T6 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1991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 individuel gaz et garage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Hauts de St Aubin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Petites Pannes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rue des Petites Pannes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appartements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T2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T3</a:t>
                      </a:r>
                      <a:r>
                        <a:rPr lang="fr-FR" sz="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fr-FR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T4</a:t>
                      </a:r>
                      <a:endParaRPr lang="fr-F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Chauffage</a:t>
                      </a:r>
                      <a:r>
                        <a:rPr lang="fr-FR" sz="9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collectif gaz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91275" algn="l"/>
                        </a:tabLst>
                      </a:pPr>
                      <a:r>
                        <a:rPr lang="fr-FR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fr-F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433440"/>
                  </a:ext>
                </a:extLst>
              </a:tr>
            </a:tbl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Mon logement en vente en 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4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2135</TotalTime>
  <Words>1613</Words>
  <Application>Microsoft Office PowerPoint</Application>
  <PresentationFormat>Affichage à l'écran (4:3)</PresentationFormat>
  <Paragraphs>473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Lucida Grande</vt:lpstr>
      <vt:lpstr>Times New Roman</vt:lpstr>
      <vt:lpstr>PPT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Mathilde Avril</dc:creator>
  <cp:lastModifiedBy>ROCHARD Gaëlle</cp:lastModifiedBy>
  <cp:revision>108</cp:revision>
  <dcterms:created xsi:type="dcterms:W3CDTF">2017-06-22T14:00:13Z</dcterms:created>
  <dcterms:modified xsi:type="dcterms:W3CDTF">2024-10-30T11:22:28Z</dcterms:modified>
</cp:coreProperties>
</file>